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297" r:id="rId4"/>
    <p:sldId id="261" r:id="rId5"/>
    <p:sldId id="259" r:id="rId6"/>
    <p:sldId id="262" r:id="rId7"/>
    <p:sldId id="287" r:id="rId8"/>
    <p:sldId id="266" r:id="rId9"/>
    <p:sldId id="267" r:id="rId10"/>
    <p:sldId id="289" r:id="rId11"/>
    <p:sldId id="272" r:id="rId12"/>
    <p:sldId id="304" r:id="rId13"/>
    <p:sldId id="291" r:id="rId14"/>
    <p:sldId id="293" r:id="rId15"/>
    <p:sldId id="294" r:id="rId16"/>
    <p:sldId id="295" r:id="rId17"/>
    <p:sldId id="298" r:id="rId18"/>
    <p:sldId id="299" r:id="rId19"/>
    <p:sldId id="300" r:id="rId20"/>
    <p:sldId id="301" r:id="rId21"/>
    <p:sldId id="303" r:id="rId22"/>
    <p:sldId id="305" r:id="rId23"/>
    <p:sldId id="306" r:id="rId24"/>
    <p:sldId id="307" r:id="rId25"/>
    <p:sldId id="308" r:id="rId26"/>
    <p:sldId id="309" r:id="rId27"/>
    <p:sldId id="310" r:id="rId28"/>
    <p:sldId id="311" r:id="rId29"/>
    <p:sldId id="312" r:id="rId30"/>
    <p:sldId id="313" r:id="rId31"/>
    <p:sldId id="315" r:id="rId32"/>
    <p:sldId id="316" r:id="rId33"/>
    <p:sldId id="317" r:id="rId34"/>
    <p:sldId id="318" r:id="rId35"/>
    <p:sldId id="286"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003399"/>
    <a:srgbClr val="001848"/>
    <a:srgbClr val="1F497D"/>
    <a:srgbClr val="99FF99"/>
    <a:srgbClr val="FFFFCC"/>
    <a:srgbClr val="66FFFF"/>
    <a:srgbClr val="0000FF"/>
    <a:srgbClr val="99FFCC"/>
    <a:srgbClr val="FFFF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43" autoAdjust="0"/>
    <p:restoredTop sz="88614" autoAdjust="0"/>
  </p:normalViewPr>
  <p:slideViewPr>
    <p:cSldViewPr>
      <p:cViewPr>
        <p:scale>
          <a:sx n="70" d="100"/>
          <a:sy n="70" d="100"/>
        </p:scale>
        <p:origin x="-648"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986"/>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file:///D:\Projects\EMDS_PhaseII\Tasks\20110302_EMDS_System_Inputs\ANC_biotic_response\SHEN_BiologicalRespons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Projects\EMDS_PhaseII\Tasks\20110302_EMDS_System_Inputs\ANC_biotic_response\SHEN_BiologicalResponse.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LOVER\Projects\EMDS_PhaseII\Tasks\20110302_EMDS_System_Inputs\ANC_biotic_response\SHEN_BiologicalRespons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4"/>
  <c:chart>
    <c:title>
      <c:tx>
        <c:rich>
          <a:bodyPr/>
          <a:lstStyle/>
          <a:p>
            <a:pPr>
              <a:defRPr>
                <a:solidFill>
                  <a:schemeClr val="bg1"/>
                </a:solidFill>
                <a:latin typeface="Arial" pitchFamily="34" charset="0"/>
                <a:cs typeface="Arial" pitchFamily="34" charset="0"/>
              </a:defRPr>
            </a:pPr>
            <a:r>
              <a:rPr lang="en-US">
                <a:solidFill>
                  <a:schemeClr val="bg1"/>
                </a:solidFill>
                <a:latin typeface="Arial" pitchFamily="34" charset="0"/>
                <a:cs typeface="Arial" pitchFamily="34" charset="0"/>
              </a:rPr>
              <a:t>EPT Index</a:t>
            </a:r>
          </a:p>
        </c:rich>
      </c:tx>
      <c:layout/>
    </c:title>
    <c:plotArea>
      <c:layout>
        <c:manualLayout>
          <c:layoutTarget val="inner"/>
          <c:xMode val="edge"/>
          <c:yMode val="edge"/>
          <c:x val="0.16782868050584679"/>
          <c:y val="0.1081920228721417"/>
          <c:w val="0.77621967708581951"/>
          <c:h val="0.65772801837270956"/>
        </c:manualLayout>
      </c:layout>
      <c:scatterChart>
        <c:scatterStyle val="lineMarker"/>
        <c:ser>
          <c:idx val="0"/>
          <c:order val="0"/>
          <c:spPr>
            <a:ln w="36000">
              <a:noFill/>
            </a:ln>
          </c:spPr>
          <c:trendline>
            <c:trendlineType val="poly"/>
            <c:order val="2"/>
            <c:dispRSqr val="1"/>
            <c:dispEq val="1"/>
            <c:trendlineLbl>
              <c:layout>
                <c:manualLayout>
                  <c:x val="0.12167528301386572"/>
                  <c:y val="0.41757405324334645"/>
                </c:manualLayout>
              </c:layout>
              <c:tx>
                <c:rich>
                  <a:bodyPr/>
                  <a:lstStyle/>
                  <a:p>
                    <a:pPr>
                      <a:defRPr sz="1400">
                        <a:solidFill>
                          <a:schemeClr val="bg1"/>
                        </a:solidFill>
                        <a:latin typeface="Arial" pitchFamily="34" charset="0"/>
                        <a:cs typeface="Arial" pitchFamily="34" charset="0"/>
                      </a:defRPr>
                    </a:pPr>
                    <a:r>
                      <a:rPr lang="pt-BR" sz="1400" baseline="0" dirty="0">
                        <a:latin typeface="Arial" pitchFamily="34" charset="0"/>
                        <a:cs typeface="Arial" pitchFamily="34" charset="0"/>
                      </a:rPr>
                      <a:t>y = -5E-05x</a:t>
                    </a:r>
                    <a:r>
                      <a:rPr lang="pt-BR" sz="1400" baseline="30000" dirty="0">
                        <a:latin typeface="Arial" pitchFamily="34" charset="0"/>
                        <a:cs typeface="Arial" pitchFamily="34" charset="0"/>
                      </a:rPr>
                      <a:t>2</a:t>
                    </a:r>
                    <a:r>
                      <a:rPr lang="pt-BR" sz="1400" baseline="0" dirty="0">
                        <a:latin typeface="Arial" pitchFamily="34" charset="0"/>
                        <a:cs typeface="Arial" pitchFamily="34" charset="0"/>
                      </a:rPr>
                      <a:t> + 0.0241x + </a:t>
                    </a:r>
                    <a:r>
                      <a:rPr lang="pt-BR" sz="1400" baseline="0" dirty="0" smtClean="0">
                        <a:latin typeface="Arial" pitchFamily="34" charset="0"/>
                        <a:cs typeface="Arial" pitchFamily="34" charset="0"/>
                      </a:rPr>
                      <a:t>13.785</a:t>
                    </a:r>
                    <a:r>
                      <a:rPr lang="pt-BR" sz="1400" baseline="0" dirty="0">
                        <a:latin typeface="Arial" pitchFamily="34" charset="0"/>
                        <a:cs typeface="Arial" pitchFamily="34" charset="0"/>
                      </a:rPr>
                      <a:t>
R² = 0.4361</a:t>
                    </a:r>
                    <a:endParaRPr lang="pt-BR" sz="1400" dirty="0">
                      <a:latin typeface="Arial" pitchFamily="34" charset="0"/>
                      <a:cs typeface="Arial" pitchFamily="34" charset="0"/>
                    </a:endParaRPr>
                  </a:p>
                </c:rich>
              </c:tx>
              <c:numFmt formatCode="General" sourceLinked="0"/>
            </c:trendlineLbl>
          </c:trendline>
          <c:xVal>
            <c:numRef>
              <c:f>EPT!$W$3:$W$16</c:f>
              <c:numCache>
                <c:formatCode>General</c:formatCode>
                <c:ptCount val="14"/>
                <c:pt idx="0">
                  <c:v>-11.4</c:v>
                </c:pt>
                <c:pt idx="1">
                  <c:v>-9.5</c:v>
                </c:pt>
                <c:pt idx="2">
                  <c:v>-1.3</c:v>
                </c:pt>
                <c:pt idx="3">
                  <c:v>2.8</c:v>
                </c:pt>
                <c:pt idx="4">
                  <c:v>3.6</c:v>
                </c:pt>
                <c:pt idx="5">
                  <c:v>22.5</c:v>
                </c:pt>
                <c:pt idx="6">
                  <c:v>46.1</c:v>
                </c:pt>
                <c:pt idx="7">
                  <c:v>44</c:v>
                </c:pt>
                <c:pt idx="8">
                  <c:v>54.4</c:v>
                </c:pt>
                <c:pt idx="9">
                  <c:v>81.2</c:v>
                </c:pt>
                <c:pt idx="10">
                  <c:v>94.4</c:v>
                </c:pt>
                <c:pt idx="11">
                  <c:v>93.7</c:v>
                </c:pt>
                <c:pt idx="12">
                  <c:v>118.7</c:v>
                </c:pt>
                <c:pt idx="13">
                  <c:v>156.19999999999999</c:v>
                </c:pt>
              </c:numCache>
            </c:numRef>
          </c:xVal>
          <c:yVal>
            <c:numRef>
              <c:f>EPT!$E$3:$E$16</c:f>
              <c:numCache>
                <c:formatCode>General</c:formatCode>
                <c:ptCount val="14"/>
                <c:pt idx="0">
                  <c:v>14.555555555555646</c:v>
                </c:pt>
                <c:pt idx="1">
                  <c:v>15</c:v>
                </c:pt>
                <c:pt idx="2">
                  <c:v>12.444444444444446</c:v>
                </c:pt>
                <c:pt idx="3">
                  <c:v>12.125</c:v>
                </c:pt>
                <c:pt idx="4">
                  <c:v>12.75</c:v>
                </c:pt>
                <c:pt idx="5">
                  <c:v>14.454545454545476</c:v>
                </c:pt>
                <c:pt idx="6">
                  <c:v>15.132075471698098</c:v>
                </c:pt>
                <c:pt idx="7">
                  <c:v>15.5</c:v>
                </c:pt>
                <c:pt idx="8">
                  <c:v>16.815789473684212</c:v>
                </c:pt>
                <c:pt idx="9">
                  <c:v>15.35714285714298</c:v>
                </c:pt>
                <c:pt idx="10">
                  <c:v>15.184210526315788</c:v>
                </c:pt>
                <c:pt idx="11">
                  <c:v>15.0526315789475</c:v>
                </c:pt>
                <c:pt idx="12">
                  <c:v>14.942307692307702</c:v>
                </c:pt>
                <c:pt idx="13">
                  <c:v>17</c:v>
                </c:pt>
              </c:numCache>
            </c:numRef>
          </c:yVal>
        </c:ser>
        <c:axId val="61120896"/>
        <c:axId val="41127936"/>
      </c:scatterChart>
      <c:valAx>
        <c:axId val="61120896"/>
        <c:scaling>
          <c:orientation val="minMax"/>
        </c:scaling>
        <c:axPos val="b"/>
        <c:title>
          <c:tx>
            <c:rich>
              <a:bodyPr/>
              <a:lstStyle/>
              <a:p>
                <a:pPr>
                  <a:defRPr b="1">
                    <a:solidFill>
                      <a:schemeClr val="bg1"/>
                    </a:solidFill>
                    <a:latin typeface="Arial" pitchFamily="34" charset="0"/>
                    <a:cs typeface="Arial" pitchFamily="34" charset="0"/>
                  </a:defRPr>
                </a:pPr>
                <a:r>
                  <a:rPr lang="en-US" b="1">
                    <a:solidFill>
                      <a:schemeClr val="bg1"/>
                    </a:solidFill>
                    <a:latin typeface="Arial" pitchFamily="34" charset="0"/>
                    <a:cs typeface="Arial" pitchFamily="34" charset="0"/>
                  </a:rPr>
                  <a:t>Minimum ANC (ueq/L)</a:t>
                </a:r>
              </a:p>
            </c:rich>
          </c:tx>
          <c:layout/>
        </c:title>
        <c:numFmt formatCode="0" sourceLinked="0"/>
        <c:tickLblPos val="nextTo"/>
        <c:txPr>
          <a:bodyPr/>
          <a:lstStyle/>
          <a:p>
            <a:pPr>
              <a:defRPr sz="1600">
                <a:solidFill>
                  <a:schemeClr val="bg1"/>
                </a:solidFill>
                <a:latin typeface="Arial" pitchFamily="34" charset="0"/>
                <a:cs typeface="Arial" pitchFamily="34" charset="0"/>
              </a:defRPr>
            </a:pPr>
            <a:endParaRPr lang="en-US"/>
          </a:p>
        </c:txPr>
        <c:crossAx val="41127936"/>
        <c:crossesAt val="-50"/>
        <c:crossBetween val="midCat"/>
      </c:valAx>
      <c:valAx>
        <c:axId val="41127936"/>
        <c:scaling>
          <c:orientation val="minMax"/>
          <c:min val="10"/>
        </c:scaling>
        <c:axPos val="l"/>
        <c:title>
          <c:tx>
            <c:rich>
              <a:bodyPr rot="-5400000" vert="horz"/>
              <a:lstStyle/>
              <a:p>
                <a:pPr>
                  <a:defRPr b="1">
                    <a:solidFill>
                      <a:schemeClr val="bg1"/>
                    </a:solidFill>
                    <a:latin typeface="Arial" pitchFamily="34" charset="0"/>
                    <a:cs typeface="Arial" pitchFamily="34" charset="0"/>
                  </a:defRPr>
                </a:pPr>
                <a:r>
                  <a:rPr lang="en-US" b="1">
                    <a:solidFill>
                      <a:schemeClr val="bg1"/>
                    </a:solidFill>
                    <a:latin typeface="Arial" pitchFamily="34" charset="0"/>
                    <a:cs typeface="Arial" pitchFamily="34" charset="0"/>
                  </a:rPr>
                  <a:t>Average Number of Families</a:t>
                </a:r>
              </a:p>
            </c:rich>
          </c:tx>
          <c:layout>
            <c:manualLayout>
              <c:xMode val="edge"/>
              <c:yMode val="edge"/>
              <c:x val="5.1219544526631154E-2"/>
              <c:y val="0.1081920228721413"/>
            </c:manualLayout>
          </c:layout>
        </c:title>
        <c:numFmt formatCode="General" sourceLinked="1"/>
        <c:tickLblPos val="nextTo"/>
        <c:txPr>
          <a:bodyPr/>
          <a:lstStyle/>
          <a:p>
            <a:pPr>
              <a:defRPr sz="1600">
                <a:solidFill>
                  <a:schemeClr val="bg1"/>
                </a:solidFill>
                <a:latin typeface="Arial" pitchFamily="34" charset="0"/>
                <a:cs typeface="Arial" pitchFamily="34" charset="0"/>
              </a:defRPr>
            </a:pPr>
            <a:endParaRPr lang="en-US"/>
          </a:p>
        </c:txPr>
        <c:crossAx val="61120896"/>
        <c:crossesAt val="-50"/>
        <c:crossBetween val="midCat"/>
      </c:valAx>
    </c:plotArea>
    <c:plotVisOnly val="1"/>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4"/>
  <c:chart>
    <c:autoTitleDeleted val="1"/>
    <c:plotArea>
      <c:layout>
        <c:manualLayout>
          <c:layoutTarget val="inner"/>
          <c:xMode val="edge"/>
          <c:yMode val="edge"/>
          <c:x val="0.14139876454837091"/>
          <c:y val="7.2426004297643093E-2"/>
          <c:w val="0.77805827301890773"/>
          <c:h val="0.6758167207150495"/>
        </c:manualLayout>
      </c:layout>
      <c:scatterChart>
        <c:scatterStyle val="lineMarker"/>
        <c:ser>
          <c:idx val="0"/>
          <c:order val="0"/>
          <c:spPr>
            <a:ln w="36000">
              <a:noFill/>
            </a:ln>
          </c:spPr>
          <c:trendline>
            <c:trendlineType val="poly"/>
            <c:order val="2"/>
            <c:dispRSqr val="1"/>
            <c:dispEq val="1"/>
            <c:trendlineLbl>
              <c:layout>
                <c:manualLayout>
                  <c:x val="0.13268366075452687"/>
                  <c:y val="0.49859469520271693"/>
                </c:manualLayout>
              </c:layout>
              <c:tx>
                <c:rich>
                  <a:bodyPr/>
                  <a:lstStyle/>
                  <a:p>
                    <a:pPr>
                      <a:defRPr sz="1400">
                        <a:solidFill>
                          <a:schemeClr val="bg1"/>
                        </a:solidFill>
                      </a:defRPr>
                    </a:pPr>
                    <a:r>
                      <a:rPr lang="en-US"/>
                      <a:t>y = -0.0001x2 + 0.0598x + 2.0812
R² = 0.8744</a:t>
                    </a:r>
                  </a:p>
                </c:rich>
              </c:tx>
              <c:numFmt formatCode="General" sourceLinked="0"/>
            </c:trendlineLbl>
          </c:trendline>
          <c:xVal>
            <c:numRef>
              <c:f>Fish!$B$2:$B$14</c:f>
              <c:numCache>
                <c:formatCode>0.0</c:formatCode>
                <c:ptCount val="13"/>
                <c:pt idx="0">
                  <c:v>-11.4</c:v>
                </c:pt>
                <c:pt idx="1">
                  <c:v>-1.3</c:v>
                </c:pt>
                <c:pt idx="2">
                  <c:v>2.8</c:v>
                </c:pt>
                <c:pt idx="3">
                  <c:v>3.6</c:v>
                </c:pt>
                <c:pt idx="4">
                  <c:v>22.5</c:v>
                </c:pt>
                <c:pt idx="5">
                  <c:v>46.1</c:v>
                </c:pt>
                <c:pt idx="6">
                  <c:v>44</c:v>
                </c:pt>
                <c:pt idx="7">
                  <c:v>54.4</c:v>
                </c:pt>
                <c:pt idx="8">
                  <c:v>81.2</c:v>
                </c:pt>
                <c:pt idx="9">
                  <c:v>94.4</c:v>
                </c:pt>
                <c:pt idx="10">
                  <c:v>93.7</c:v>
                </c:pt>
                <c:pt idx="11">
                  <c:v>118.7</c:v>
                </c:pt>
                <c:pt idx="12">
                  <c:v>156.19999999999999</c:v>
                </c:pt>
              </c:numCache>
            </c:numRef>
          </c:xVal>
          <c:yVal>
            <c:numRef>
              <c:f>Fish!$D$2:$D$14</c:f>
              <c:numCache>
                <c:formatCode>General</c:formatCode>
                <c:ptCount val="13"/>
                <c:pt idx="0">
                  <c:v>1</c:v>
                </c:pt>
                <c:pt idx="1">
                  <c:v>3</c:v>
                </c:pt>
                <c:pt idx="2">
                  <c:v>2</c:v>
                </c:pt>
                <c:pt idx="3">
                  <c:v>3</c:v>
                </c:pt>
                <c:pt idx="4">
                  <c:v>2</c:v>
                </c:pt>
                <c:pt idx="5">
                  <c:v>5</c:v>
                </c:pt>
                <c:pt idx="6">
                  <c:v>3</c:v>
                </c:pt>
                <c:pt idx="7">
                  <c:v>6</c:v>
                </c:pt>
                <c:pt idx="8">
                  <c:v>7</c:v>
                </c:pt>
                <c:pt idx="9">
                  <c:v>8</c:v>
                </c:pt>
                <c:pt idx="10">
                  <c:v>6</c:v>
                </c:pt>
                <c:pt idx="11">
                  <c:v>7</c:v>
                </c:pt>
                <c:pt idx="12">
                  <c:v>9</c:v>
                </c:pt>
              </c:numCache>
            </c:numRef>
          </c:yVal>
        </c:ser>
        <c:axId val="41693568"/>
        <c:axId val="41695488"/>
      </c:scatterChart>
      <c:valAx>
        <c:axId val="41693568"/>
        <c:scaling>
          <c:orientation val="minMax"/>
        </c:scaling>
        <c:axPos val="b"/>
        <c:title>
          <c:tx>
            <c:rich>
              <a:bodyPr/>
              <a:lstStyle/>
              <a:p>
                <a:pPr>
                  <a:defRPr>
                    <a:solidFill>
                      <a:schemeClr val="bg1"/>
                    </a:solidFill>
                  </a:defRPr>
                </a:pPr>
                <a:r>
                  <a:rPr lang="en-US">
                    <a:solidFill>
                      <a:schemeClr val="bg1"/>
                    </a:solidFill>
                  </a:rPr>
                  <a:t>Minimum ANC (ueq/L)</a:t>
                </a:r>
              </a:p>
            </c:rich>
          </c:tx>
          <c:layout/>
        </c:title>
        <c:numFmt formatCode="0" sourceLinked="0"/>
        <c:tickLblPos val="nextTo"/>
        <c:txPr>
          <a:bodyPr/>
          <a:lstStyle/>
          <a:p>
            <a:pPr>
              <a:defRPr sz="1600">
                <a:solidFill>
                  <a:schemeClr val="bg1"/>
                </a:solidFill>
              </a:defRPr>
            </a:pPr>
            <a:endParaRPr lang="en-US"/>
          </a:p>
        </c:txPr>
        <c:crossAx val="41695488"/>
        <c:crossesAt val="-50"/>
        <c:crossBetween val="midCat"/>
      </c:valAx>
      <c:valAx>
        <c:axId val="41695488"/>
        <c:scaling>
          <c:orientation val="minMax"/>
          <c:max val="10"/>
        </c:scaling>
        <c:axPos val="l"/>
        <c:title>
          <c:tx>
            <c:rich>
              <a:bodyPr rot="-5400000" vert="horz"/>
              <a:lstStyle/>
              <a:p>
                <a:pPr>
                  <a:defRPr>
                    <a:solidFill>
                      <a:schemeClr val="bg1"/>
                    </a:solidFill>
                  </a:defRPr>
                </a:pPr>
                <a:r>
                  <a:rPr lang="en-US">
                    <a:solidFill>
                      <a:schemeClr val="bg1"/>
                    </a:solidFill>
                  </a:rPr>
                  <a:t>Number of Fish Species</a:t>
                </a:r>
              </a:p>
            </c:rich>
          </c:tx>
          <c:layout/>
        </c:title>
        <c:numFmt formatCode="0" sourceLinked="0"/>
        <c:tickLblPos val="nextTo"/>
        <c:txPr>
          <a:bodyPr/>
          <a:lstStyle/>
          <a:p>
            <a:pPr>
              <a:defRPr sz="1600">
                <a:solidFill>
                  <a:schemeClr val="bg1"/>
                </a:solidFill>
              </a:defRPr>
            </a:pPr>
            <a:endParaRPr lang="en-US"/>
          </a:p>
        </c:txPr>
        <c:crossAx val="41693568"/>
        <c:crossesAt val="-50"/>
        <c:crossBetween val="midCat"/>
      </c:valAx>
    </c:plotArea>
    <c:plotVisOnly val="1"/>
  </c:chart>
  <c:txPr>
    <a:bodyPr/>
    <a:lstStyle/>
    <a:p>
      <a:pPr>
        <a:defRPr sz="1800">
          <a:latin typeface="Arial" pitchFamily="34" charset="0"/>
          <a:cs typeface="Arial" pitchFamily="34" charset="0"/>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20"/>
  <c:chart>
    <c:plotArea>
      <c:layout>
        <c:manualLayout>
          <c:layoutTarget val="inner"/>
          <c:xMode val="edge"/>
          <c:yMode val="edge"/>
          <c:x val="0.16666679922585417"/>
          <c:y val="7.1428667245271804E-2"/>
          <c:w val="0.78788011347066467"/>
          <c:h val="0.75000100607535614"/>
        </c:manualLayout>
      </c:layout>
      <c:scatterChart>
        <c:scatterStyle val="lineMarker"/>
        <c:ser>
          <c:idx val="0"/>
          <c:order val="0"/>
          <c:spPr>
            <a:ln w="47625">
              <a:noFill/>
            </a:ln>
          </c:spPr>
          <c:marker>
            <c:symbol val="none"/>
          </c:marker>
          <c:trendline>
            <c:spPr>
              <a:ln w="22225">
                <a:solidFill>
                  <a:srgbClr val="FF3399"/>
                </a:solidFill>
              </a:ln>
            </c:spPr>
            <c:trendlineType val="poly"/>
            <c:order val="2"/>
          </c:trendline>
          <c:xVal>
            <c:numRef>
              <c:f>Fish_Presence!$M$3:$M$4</c:f>
              <c:numCache>
                <c:formatCode>General</c:formatCode>
                <c:ptCount val="2"/>
                <c:pt idx="0">
                  <c:v>0</c:v>
                </c:pt>
                <c:pt idx="1">
                  <c:v>50</c:v>
                </c:pt>
              </c:numCache>
            </c:numRef>
          </c:xVal>
          <c:yVal>
            <c:numRef>
              <c:f>Fish_Presence!$L$3:$L$4</c:f>
              <c:numCache>
                <c:formatCode>General</c:formatCode>
                <c:ptCount val="2"/>
                <c:pt idx="0">
                  <c:v>0</c:v>
                </c:pt>
                <c:pt idx="1">
                  <c:v>100</c:v>
                </c:pt>
              </c:numCache>
            </c:numRef>
          </c:yVal>
        </c:ser>
        <c:ser>
          <c:idx val="1"/>
          <c:order val="1"/>
          <c:spPr>
            <a:ln w="47625">
              <a:noFill/>
            </a:ln>
          </c:spPr>
          <c:marker>
            <c:symbol val="none"/>
          </c:marker>
          <c:trendline>
            <c:spPr>
              <a:ln w="25400"/>
            </c:spPr>
            <c:trendlineType val="linear"/>
          </c:trendline>
          <c:xVal>
            <c:numRef>
              <c:f>Fish_Presence!$N$3:$N$4</c:f>
              <c:numCache>
                <c:formatCode>General</c:formatCode>
                <c:ptCount val="2"/>
                <c:pt idx="0">
                  <c:v>0</c:v>
                </c:pt>
                <c:pt idx="1">
                  <c:v>100</c:v>
                </c:pt>
              </c:numCache>
            </c:numRef>
          </c:xVal>
          <c:yVal>
            <c:numRef>
              <c:f>Fish_Presence!$L$3:$L$4</c:f>
              <c:numCache>
                <c:formatCode>General</c:formatCode>
                <c:ptCount val="2"/>
                <c:pt idx="0">
                  <c:v>0</c:v>
                </c:pt>
                <c:pt idx="1">
                  <c:v>100</c:v>
                </c:pt>
              </c:numCache>
            </c:numRef>
          </c:yVal>
        </c:ser>
        <c:axId val="41829888"/>
        <c:axId val="41831808"/>
      </c:scatterChart>
      <c:valAx>
        <c:axId val="41829888"/>
        <c:scaling>
          <c:orientation val="minMax"/>
          <c:max val="100"/>
        </c:scaling>
        <c:axPos val="b"/>
        <c:title>
          <c:tx>
            <c:rich>
              <a:bodyPr/>
              <a:lstStyle/>
              <a:p>
                <a:pPr>
                  <a:defRPr sz="1800"/>
                </a:pPr>
                <a:r>
                  <a:rPr lang="en-US" sz="1800" dirty="0">
                    <a:solidFill>
                      <a:schemeClr val="bg1"/>
                    </a:solidFill>
                  </a:rPr>
                  <a:t>ANC (</a:t>
                </a:r>
                <a:r>
                  <a:rPr lang="en-US" sz="1800" dirty="0" err="1">
                    <a:solidFill>
                      <a:schemeClr val="bg1"/>
                    </a:solidFill>
                  </a:rPr>
                  <a:t>ueq</a:t>
                </a:r>
                <a:r>
                  <a:rPr lang="en-US" sz="1800" dirty="0">
                    <a:solidFill>
                      <a:schemeClr val="bg1"/>
                    </a:solidFill>
                  </a:rPr>
                  <a:t>/L)</a:t>
                </a:r>
              </a:p>
            </c:rich>
          </c:tx>
          <c:layout/>
        </c:title>
        <c:numFmt formatCode="0" sourceLinked="0"/>
        <c:tickLblPos val="nextTo"/>
        <c:txPr>
          <a:bodyPr rot="0" vert="horz"/>
          <a:lstStyle/>
          <a:p>
            <a:pPr>
              <a:defRPr>
                <a:solidFill>
                  <a:schemeClr val="bg1"/>
                </a:solidFill>
              </a:defRPr>
            </a:pPr>
            <a:endParaRPr lang="en-US"/>
          </a:p>
        </c:txPr>
        <c:crossAx val="41831808"/>
        <c:crossesAt val="-50"/>
        <c:crossBetween val="midCat"/>
        <c:majorUnit val="10"/>
      </c:valAx>
      <c:valAx>
        <c:axId val="41831808"/>
        <c:scaling>
          <c:orientation val="minMax"/>
          <c:max val="100"/>
        </c:scaling>
        <c:axPos val="l"/>
        <c:title>
          <c:tx>
            <c:rich>
              <a:bodyPr rot="-5400000" vert="horz"/>
              <a:lstStyle/>
              <a:p>
                <a:pPr>
                  <a:defRPr sz="1800">
                    <a:solidFill>
                      <a:schemeClr val="bg1"/>
                    </a:solidFill>
                  </a:defRPr>
                </a:pPr>
                <a:r>
                  <a:rPr lang="en-US" sz="1800" dirty="0" smtClean="0">
                    <a:solidFill>
                      <a:schemeClr val="bg1"/>
                    </a:solidFill>
                  </a:rPr>
                  <a:t>Likelihood </a:t>
                </a:r>
                <a:r>
                  <a:rPr lang="en-US" sz="1800" dirty="0">
                    <a:solidFill>
                      <a:schemeClr val="bg1"/>
                    </a:solidFill>
                  </a:rPr>
                  <a:t>of Fish Presence (%)</a:t>
                </a:r>
              </a:p>
            </c:rich>
          </c:tx>
          <c:layout>
            <c:manualLayout>
              <c:xMode val="edge"/>
              <c:yMode val="edge"/>
              <c:x val="3.5549853420612211E-2"/>
              <c:y val="7.1428619861715711E-2"/>
            </c:manualLayout>
          </c:layout>
        </c:title>
        <c:numFmt formatCode="0" sourceLinked="0"/>
        <c:tickLblPos val="nextTo"/>
        <c:txPr>
          <a:bodyPr/>
          <a:lstStyle/>
          <a:p>
            <a:pPr>
              <a:defRPr>
                <a:solidFill>
                  <a:schemeClr val="bg1"/>
                </a:solidFill>
              </a:defRPr>
            </a:pPr>
            <a:endParaRPr lang="en-US"/>
          </a:p>
        </c:txPr>
        <c:crossAx val="41829888"/>
        <c:crossesAt val="-50"/>
        <c:crossBetween val="midCat"/>
        <c:majorUnit val="20"/>
      </c:valAx>
    </c:plotArea>
    <c:plotVisOnly val="1"/>
    <c:dispBlanksAs val="gap"/>
  </c:chart>
  <c:txPr>
    <a:bodyPr/>
    <a:lstStyle/>
    <a:p>
      <a:pPr>
        <a:defRPr sz="1600">
          <a:latin typeface="Arial" pitchFamily="34" charset="0"/>
          <a:cs typeface="Arial" pitchFamily="34" charset="0"/>
        </a:defRPr>
      </a:pPr>
      <a:endParaRPr lang="en-US"/>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A6059F-A014-4D93-B23A-2891F0E858E4}" type="doc">
      <dgm:prSet loTypeId="urn:microsoft.com/office/officeart/2005/8/layout/hierarchy6" loCatId="hierarchy" qsTypeId="urn:microsoft.com/office/officeart/2005/8/quickstyle/simple3" qsCatId="simple" csTypeId="urn:microsoft.com/office/officeart/2005/8/colors/accent1_2" csCatId="accent1" phldr="1"/>
      <dgm:spPr/>
      <dgm:t>
        <a:bodyPr/>
        <a:lstStyle/>
        <a:p>
          <a:endParaRPr lang="en-US"/>
        </a:p>
      </dgm:t>
    </dgm:pt>
    <dgm:pt modelId="{6D769EDA-A3E5-4659-9CB3-6DD2D942843B}">
      <dgm:prSet phldrT="[Text]"/>
      <dgm:spPr/>
      <dgm:t>
        <a:bodyPr/>
        <a:lstStyle/>
        <a:p>
          <a:r>
            <a:rPr lang="en-US" dirty="0" smtClean="0"/>
            <a:t>ANC Data</a:t>
          </a:r>
          <a:endParaRPr lang="en-US" dirty="0"/>
        </a:p>
      </dgm:t>
    </dgm:pt>
    <dgm:pt modelId="{1823B8A7-092C-4C9A-BEFD-A2759C2F5FB8}" type="parTrans" cxnId="{1C02FA8B-747F-4871-95A7-A1099993EDE2}">
      <dgm:prSet/>
      <dgm:spPr/>
      <dgm:t>
        <a:bodyPr/>
        <a:lstStyle/>
        <a:p>
          <a:endParaRPr lang="en-US"/>
        </a:p>
      </dgm:t>
    </dgm:pt>
    <dgm:pt modelId="{E3F2C89D-F9DE-4F28-830D-4FB95F9EC582}" type="sibTrans" cxnId="{1C02FA8B-747F-4871-95A7-A1099993EDE2}">
      <dgm:prSet/>
      <dgm:spPr/>
      <dgm:t>
        <a:bodyPr/>
        <a:lstStyle/>
        <a:p>
          <a:endParaRPr lang="en-US"/>
        </a:p>
      </dgm:t>
    </dgm:pt>
    <dgm:pt modelId="{70BF5DD6-DAAD-46A8-82B9-E365DBE0C05C}">
      <dgm:prSet phldrT="[Text]"/>
      <dgm:spPr/>
      <dgm:t>
        <a:bodyPr/>
        <a:lstStyle/>
        <a:p>
          <a:r>
            <a:rPr lang="en-US" dirty="0" smtClean="0"/>
            <a:t>Predict ANC </a:t>
          </a:r>
          <a:r>
            <a:rPr lang="en-US" u="sng" dirty="0" smtClean="0"/>
            <a:t>&lt;</a:t>
          </a:r>
          <a:r>
            <a:rPr lang="en-US" dirty="0" smtClean="0"/>
            <a:t> 300</a:t>
          </a:r>
          <a:endParaRPr lang="en-US" dirty="0"/>
        </a:p>
      </dgm:t>
    </dgm:pt>
    <dgm:pt modelId="{57A9C5A8-D396-4A64-A0D8-C62A57850170}" type="parTrans" cxnId="{9558F806-2FC6-4339-82CE-855F1A2A885E}">
      <dgm:prSet/>
      <dgm:spPr/>
      <dgm:t>
        <a:bodyPr/>
        <a:lstStyle/>
        <a:p>
          <a:endParaRPr lang="en-US"/>
        </a:p>
      </dgm:t>
    </dgm:pt>
    <dgm:pt modelId="{C7E4F009-4290-4F84-8FDA-6F37F225238B}" type="sibTrans" cxnId="{9558F806-2FC6-4339-82CE-855F1A2A885E}">
      <dgm:prSet/>
      <dgm:spPr/>
      <dgm:t>
        <a:bodyPr/>
        <a:lstStyle/>
        <a:p>
          <a:endParaRPr lang="en-US"/>
        </a:p>
      </dgm:t>
    </dgm:pt>
    <dgm:pt modelId="{8905896D-2EF2-41C4-92B8-31232DBEC8F1}">
      <dgm:prSet phldrT="[Text]"/>
      <dgm:spPr>
        <a:gradFill rotWithShape="0">
          <a:gsLst>
            <a:gs pos="0">
              <a:schemeClr val="accent2"/>
            </a:gs>
            <a:gs pos="35000">
              <a:schemeClr val="accent2">
                <a:lumMod val="60000"/>
                <a:lumOff val="40000"/>
              </a:schemeClr>
            </a:gs>
            <a:gs pos="100000">
              <a:schemeClr val="accent2">
                <a:lumMod val="20000"/>
                <a:lumOff val="80000"/>
              </a:schemeClr>
            </a:gs>
          </a:gsLst>
        </a:gradFill>
      </dgm:spPr>
      <dgm:t>
        <a:bodyPr/>
        <a:lstStyle/>
        <a:p>
          <a:r>
            <a:rPr lang="en-US" dirty="0" smtClean="0"/>
            <a:t>ANC &gt;300</a:t>
          </a:r>
          <a:br>
            <a:rPr lang="en-US" dirty="0" smtClean="0"/>
          </a:br>
          <a:r>
            <a:rPr lang="en-US" dirty="0" smtClean="0"/>
            <a:t>[STOP]</a:t>
          </a:r>
          <a:endParaRPr lang="en-US" dirty="0"/>
        </a:p>
      </dgm:t>
    </dgm:pt>
    <dgm:pt modelId="{340E3A79-1D79-4A60-ABED-845721085769}" type="parTrans" cxnId="{773A71A7-AB99-4C42-B943-49034A487BD5}">
      <dgm:prSet/>
      <dgm:spPr/>
      <dgm:t>
        <a:bodyPr/>
        <a:lstStyle/>
        <a:p>
          <a:endParaRPr lang="en-US"/>
        </a:p>
      </dgm:t>
    </dgm:pt>
    <dgm:pt modelId="{65F13724-8414-4EB8-A91F-4D7B15FF787B}" type="sibTrans" cxnId="{773A71A7-AB99-4C42-B943-49034A487BD5}">
      <dgm:prSet/>
      <dgm:spPr/>
      <dgm:t>
        <a:bodyPr/>
        <a:lstStyle/>
        <a:p>
          <a:endParaRPr lang="en-US"/>
        </a:p>
      </dgm:t>
    </dgm:pt>
    <dgm:pt modelId="{6E6B18DF-725B-492A-A02D-D6F861C36C93}">
      <dgm:prSet phldrT="[Text]"/>
      <dgm:spPr/>
      <dgm:t>
        <a:bodyPr/>
        <a:lstStyle/>
        <a:p>
          <a:r>
            <a:rPr lang="en-US" dirty="0" smtClean="0"/>
            <a:t>ANC </a:t>
          </a:r>
          <a:r>
            <a:rPr lang="en-US" u="sng" dirty="0" smtClean="0"/>
            <a:t>&lt;</a:t>
          </a:r>
          <a:r>
            <a:rPr lang="en-US" dirty="0" smtClean="0"/>
            <a:t> 300</a:t>
          </a:r>
          <a:endParaRPr lang="en-US" dirty="0"/>
        </a:p>
      </dgm:t>
    </dgm:pt>
    <dgm:pt modelId="{D633F99B-09D2-4D20-BB69-8FFDA0F124E8}" type="parTrans" cxnId="{23C10752-E8D0-46FA-8D1E-FB3BECEAAA38}">
      <dgm:prSet/>
      <dgm:spPr/>
      <dgm:t>
        <a:bodyPr/>
        <a:lstStyle/>
        <a:p>
          <a:endParaRPr lang="en-US"/>
        </a:p>
      </dgm:t>
    </dgm:pt>
    <dgm:pt modelId="{87F61B34-4FD8-4B2A-9ED7-082BDFC47962}" type="sibTrans" cxnId="{23C10752-E8D0-46FA-8D1E-FB3BECEAAA38}">
      <dgm:prSet/>
      <dgm:spPr/>
      <dgm:t>
        <a:bodyPr/>
        <a:lstStyle/>
        <a:p>
          <a:endParaRPr lang="en-US"/>
        </a:p>
      </dgm:t>
    </dgm:pt>
    <dgm:pt modelId="{31F9197A-91FC-4B03-BEEB-B66C9C3F4ADE}">
      <dgm:prSet phldrT="[Text]"/>
      <dgm:spPr/>
      <dgm:t>
        <a:bodyPr lIns="182880" rIns="0"/>
        <a:lstStyle/>
        <a:p>
          <a:pPr marL="0" indent="0" algn="l">
            <a:tabLst/>
          </a:pPr>
          <a:r>
            <a:rPr lang="en-US" dirty="0" smtClean="0"/>
            <a:t>Threshold ANC model (Binomial, Random Forest)</a:t>
          </a:r>
          <a:endParaRPr lang="en-US" dirty="0"/>
        </a:p>
      </dgm:t>
    </dgm:pt>
    <dgm:pt modelId="{6F15D3BF-1750-43BE-B922-B57D9A9781CB}" type="parTrans" cxnId="{9CC50D6F-DB74-4A00-AE5A-AC4FA6A8D99E}">
      <dgm:prSet/>
      <dgm:spPr/>
      <dgm:t>
        <a:bodyPr/>
        <a:lstStyle/>
        <a:p>
          <a:endParaRPr lang="en-US"/>
        </a:p>
      </dgm:t>
    </dgm:pt>
    <dgm:pt modelId="{D25479FF-96EB-4324-8671-C427E03EE9C4}" type="sibTrans" cxnId="{9CC50D6F-DB74-4A00-AE5A-AC4FA6A8D99E}">
      <dgm:prSet/>
      <dgm:spPr/>
      <dgm:t>
        <a:bodyPr/>
        <a:lstStyle/>
        <a:p>
          <a:endParaRPr lang="en-US"/>
        </a:p>
      </dgm:t>
    </dgm:pt>
    <dgm:pt modelId="{ABD38009-7A00-479C-B50E-791F18A2FC68}">
      <dgm:prSet phldrT="[Text]"/>
      <dgm:spPr>
        <a:noFill/>
      </dgm:spPr>
      <dgm:t>
        <a:bodyPr/>
        <a:lstStyle/>
        <a:p>
          <a:endParaRPr lang="en-US" dirty="0"/>
        </a:p>
      </dgm:t>
    </dgm:pt>
    <dgm:pt modelId="{58A3EB42-D8E0-4598-ADE5-A8CAC6E6AF5D}" type="parTrans" cxnId="{DFC0BE0B-CC34-45E7-96FE-69F86D330FC1}">
      <dgm:prSet/>
      <dgm:spPr/>
      <dgm:t>
        <a:bodyPr/>
        <a:lstStyle/>
        <a:p>
          <a:endParaRPr lang="en-US"/>
        </a:p>
      </dgm:t>
    </dgm:pt>
    <dgm:pt modelId="{63A798AA-702A-4231-8EDC-889894ED9CA1}" type="sibTrans" cxnId="{DFC0BE0B-CC34-45E7-96FE-69F86D330FC1}">
      <dgm:prSet/>
      <dgm:spPr/>
      <dgm:t>
        <a:bodyPr/>
        <a:lstStyle/>
        <a:p>
          <a:endParaRPr lang="en-US"/>
        </a:p>
      </dgm:t>
    </dgm:pt>
    <dgm:pt modelId="{66CEACAA-E8F8-4939-A9C6-46B20D90D9E9}">
      <dgm:prSet phldrT="[Text]"/>
      <dgm:spPr>
        <a:noFill/>
      </dgm:spPr>
      <dgm:t>
        <a:bodyPr/>
        <a:lstStyle/>
        <a:p>
          <a:endParaRPr lang="en-US" dirty="0"/>
        </a:p>
      </dgm:t>
    </dgm:pt>
    <dgm:pt modelId="{8121C55B-3AE0-4B4B-B601-DF31A7565E8B}" type="sibTrans" cxnId="{E4A25247-6AF3-4611-B21C-8095466EB11E}">
      <dgm:prSet/>
      <dgm:spPr/>
      <dgm:t>
        <a:bodyPr/>
        <a:lstStyle/>
        <a:p>
          <a:endParaRPr lang="en-US"/>
        </a:p>
      </dgm:t>
    </dgm:pt>
    <dgm:pt modelId="{B9BEC7A2-185C-4B2A-AFF8-166E4D50AB4E}" type="parTrans" cxnId="{E4A25247-6AF3-4611-B21C-8095466EB11E}">
      <dgm:prSet/>
      <dgm:spPr/>
      <dgm:t>
        <a:bodyPr/>
        <a:lstStyle/>
        <a:p>
          <a:endParaRPr lang="en-US"/>
        </a:p>
      </dgm:t>
    </dgm:pt>
    <dgm:pt modelId="{A21F7551-5411-4B8D-AC60-D98F77AC786B}">
      <dgm:prSet/>
      <dgm:spPr/>
      <dgm:t>
        <a:bodyPr/>
        <a:lstStyle/>
        <a:p>
          <a:r>
            <a:rPr lang="en-US" dirty="0" smtClean="0"/>
            <a:t>Predict ANC</a:t>
          </a:r>
          <a:endParaRPr lang="en-US" dirty="0"/>
        </a:p>
      </dgm:t>
    </dgm:pt>
    <dgm:pt modelId="{C6B9D3E9-E15D-48D7-A195-98FFD17E1767}" type="parTrans" cxnId="{051D3CA5-34C3-4CE8-9680-0027CCC96E61}">
      <dgm:prSet/>
      <dgm:spPr/>
      <dgm:t>
        <a:bodyPr/>
        <a:lstStyle/>
        <a:p>
          <a:endParaRPr lang="en-US"/>
        </a:p>
      </dgm:t>
    </dgm:pt>
    <dgm:pt modelId="{75EFB9E5-6205-400F-B368-4FFE7D1BA203}" type="sibTrans" cxnId="{051D3CA5-34C3-4CE8-9680-0027CCC96E61}">
      <dgm:prSet/>
      <dgm:spPr/>
      <dgm:t>
        <a:bodyPr/>
        <a:lstStyle/>
        <a:p>
          <a:endParaRPr lang="en-US"/>
        </a:p>
      </dgm:t>
    </dgm:pt>
    <dgm:pt modelId="{C4220A30-D6CB-419D-AB8B-7EC1EF0EB32C}">
      <dgm:prSet phldrT="[Text]"/>
      <dgm:spPr/>
      <dgm:t>
        <a:bodyPr lIns="182880" rIns="0"/>
        <a:lstStyle/>
        <a:p>
          <a:pPr algn="l" defTabSz="1188720"/>
          <a:r>
            <a:rPr lang="en-US" dirty="0" smtClean="0"/>
            <a:t>Continuous ANC model (Random Forest)</a:t>
          </a:r>
          <a:endParaRPr lang="en-US" dirty="0"/>
        </a:p>
      </dgm:t>
    </dgm:pt>
    <dgm:pt modelId="{0661DCE8-A4B5-4B83-B652-4EFB1B572BDA}" type="parTrans" cxnId="{6632EE8F-1C31-49BF-92F2-E138030C6E2E}">
      <dgm:prSet/>
      <dgm:spPr/>
      <dgm:t>
        <a:bodyPr/>
        <a:lstStyle/>
        <a:p>
          <a:endParaRPr lang="en-US"/>
        </a:p>
      </dgm:t>
    </dgm:pt>
    <dgm:pt modelId="{6E0DB181-07D3-452A-8B44-71A5AE6960DB}" type="sibTrans" cxnId="{6632EE8F-1C31-49BF-92F2-E138030C6E2E}">
      <dgm:prSet/>
      <dgm:spPr/>
      <dgm:t>
        <a:bodyPr/>
        <a:lstStyle/>
        <a:p>
          <a:endParaRPr lang="en-US"/>
        </a:p>
      </dgm:t>
    </dgm:pt>
    <dgm:pt modelId="{2DEE6992-8E3C-406B-AFA5-15EB8F7BFA5B}" type="pres">
      <dgm:prSet presAssocID="{1EA6059F-A014-4D93-B23A-2891F0E858E4}" presName="mainComposite" presStyleCnt="0">
        <dgm:presLayoutVars>
          <dgm:chPref val="1"/>
          <dgm:dir/>
          <dgm:animOne val="branch"/>
          <dgm:animLvl val="lvl"/>
          <dgm:resizeHandles val="exact"/>
        </dgm:presLayoutVars>
      </dgm:prSet>
      <dgm:spPr/>
      <dgm:t>
        <a:bodyPr/>
        <a:lstStyle/>
        <a:p>
          <a:endParaRPr lang="en-US"/>
        </a:p>
      </dgm:t>
    </dgm:pt>
    <dgm:pt modelId="{6251AAF8-250F-4465-BE94-9F69082B1E7A}" type="pres">
      <dgm:prSet presAssocID="{1EA6059F-A014-4D93-B23A-2891F0E858E4}" presName="hierFlow" presStyleCnt="0"/>
      <dgm:spPr/>
    </dgm:pt>
    <dgm:pt modelId="{AEB49C82-7297-47B5-B9D0-9230445C872C}" type="pres">
      <dgm:prSet presAssocID="{1EA6059F-A014-4D93-B23A-2891F0E858E4}" presName="firstBuf" presStyleCnt="0"/>
      <dgm:spPr/>
    </dgm:pt>
    <dgm:pt modelId="{1B8CEF69-8162-412E-A1FA-EFBDCD57BB63}" type="pres">
      <dgm:prSet presAssocID="{1EA6059F-A014-4D93-B23A-2891F0E858E4}" presName="hierChild1" presStyleCnt="0">
        <dgm:presLayoutVars>
          <dgm:chPref val="1"/>
          <dgm:animOne val="branch"/>
          <dgm:animLvl val="lvl"/>
        </dgm:presLayoutVars>
      </dgm:prSet>
      <dgm:spPr/>
    </dgm:pt>
    <dgm:pt modelId="{8649451F-291C-4603-8409-C1E86DFAFCF4}" type="pres">
      <dgm:prSet presAssocID="{6D769EDA-A3E5-4659-9CB3-6DD2D942843B}" presName="Name14" presStyleCnt="0"/>
      <dgm:spPr/>
    </dgm:pt>
    <dgm:pt modelId="{7180EDC4-F31D-41C1-8C58-BE928D9692D8}" type="pres">
      <dgm:prSet presAssocID="{6D769EDA-A3E5-4659-9CB3-6DD2D942843B}" presName="level1Shape" presStyleLbl="node0" presStyleIdx="0" presStyleCnt="1">
        <dgm:presLayoutVars>
          <dgm:chPref val="3"/>
        </dgm:presLayoutVars>
      </dgm:prSet>
      <dgm:spPr/>
      <dgm:t>
        <a:bodyPr/>
        <a:lstStyle/>
        <a:p>
          <a:endParaRPr lang="en-US"/>
        </a:p>
      </dgm:t>
    </dgm:pt>
    <dgm:pt modelId="{12BAE37F-EA0E-4663-AB94-3F44B5ADD45F}" type="pres">
      <dgm:prSet presAssocID="{6D769EDA-A3E5-4659-9CB3-6DD2D942843B}" presName="hierChild2" presStyleCnt="0"/>
      <dgm:spPr/>
    </dgm:pt>
    <dgm:pt modelId="{9324142A-D944-4B7D-9D5F-9C98003C9251}" type="pres">
      <dgm:prSet presAssocID="{57A9C5A8-D396-4A64-A0D8-C62A57850170}" presName="Name19" presStyleLbl="parChTrans1D2" presStyleIdx="0" presStyleCnt="1"/>
      <dgm:spPr/>
      <dgm:t>
        <a:bodyPr/>
        <a:lstStyle/>
        <a:p>
          <a:endParaRPr lang="en-US"/>
        </a:p>
      </dgm:t>
    </dgm:pt>
    <dgm:pt modelId="{408794CC-37C2-4B3E-80AC-C7D3E6DBA7F1}" type="pres">
      <dgm:prSet presAssocID="{70BF5DD6-DAAD-46A8-82B9-E365DBE0C05C}" presName="Name21" presStyleCnt="0"/>
      <dgm:spPr/>
    </dgm:pt>
    <dgm:pt modelId="{EAD00514-3CFB-4A9F-B1B9-B87A7BA40D48}" type="pres">
      <dgm:prSet presAssocID="{70BF5DD6-DAAD-46A8-82B9-E365DBE0C05C}" presName="level2Shape" presStyleLbl="node2" presStyleIdx="0" presStyleCnt="1"/>
      <dgm:spPr/>
      <dgm:t>
        <a:bodyPr/>
        <a:lstStyle/>
        <a:p>
          <a:endParaRPr lang="en-US"/>
        </a:p>
      </dgm:t>
    </dgm:pt>
    <dgm:pt modelId="{34774E96-DF2E-430F-A48C-F39C4310B6FF}" type="pres">
      <dgm:prSet presAssocID="{70BF5DD6-DAAD-46A8-82B9-E365DBE0C05C}" presName="hierChild3" presStyleCnt="0"/>
      <dgm:spPr/>
    </dgm:pt>
    <dgm:pt modelId="{5BFD64E1-4956-483D-8398-990F4E0632F3}" type="pres">
      <dgm:prSet presAssocID="{340E3A79-1D79-4A60-ABED-845721085769}" presName="Name19" presStyleLbl="parChTrans1D3" presStyleIdx="0" presStyleCnt="2"/>
      <dgm:spPr/>
      <dgm:t>
        <a:bodyPr/>
        <a:lstStyle/>
        <a:p>
          <a:endParaRPr lang="en-US"/>
        </a:p>
      </dgm:t>
    </dgm:pt>
    <dgm:pt modelId="{8C65CF4C-CD15-473E-B025-58343EA0659D}" type="pres">
      <dgm:prSet presAssocID="{8905896D-2EF2-41C4-92B8-31232DBEC8F1}" presName="Name21" presStyleCnt="0"/>
      <dgm:spPr/>
    </dgm:pt>
    <dgm:pt modelId="{93DCF723-9566-449F-9799-0A6B15BDF38B}" type="pres">
      <dgm:prSet presAssocID="{8905896D-2EF2-41C4-92B8-31232DBEC8F1}" presName="level2Shape" presStyleLbl="node3" presStyleIdx="0" presStyleCnt="2"/>
      <dgm:spPr/>
      <dgm:t>
        <a:bodyPr/>
        <a:lstStyle/>
        <a:p>
          <a:endParaRPr lang="en-US"/>
        </a:p>
      </dgm:t>
    </dgm:pt>
    <dgm:pt modelId="{DAF3F0A7-46D8-4F90-99F6-7CEBA0D27BE3}" type="pres">
      <dgm:prSet presAssocID="{8905896D-2EF2-41C4-92B8-31232DBEC8F1}" presName="hierChild3" presStyleCnt="0"/>
      <dgm:spPr/>
    </dgm:pt>
    <dgm:pt modelId="{BF349A4B-AB56-440B-94DA-B716180F9FF9}" type="pres">
      <dgm:prSet presAssocID="{D633F99B-09D2-4D20-BB69-8FFDA0F124E8}" presName="Name19" presStyleLbl="parChTrans1D3" presStyleIdx="1" presStyleCnt="2"/>
      <dgm:spPr/>
      <dgm:t>
        <a:bodyPr/>
        <a:lstStyle/>
        <a:p>
          <a:endParaRPr lang="en-US"/>
        </a:p>
      </dgm:t>
    </dgm:pt>
    <dgm:pt modelId="{098139E6-ECF8-4664-913C-AD31E666DA27}" type="pres">
      <dgm:prSet presAssocID="{6E6B18DF-725B-492A-A02D-D6F861C36C93}" presName="Name21" presStyleCnt="0"/>
      <dgm:spPr/>
    </dgm:pt>
    <dgm:pt modelId="{137E0F33-404C-4B21-B9CD-8755DCFDF094}" type="pres">
      <dgm:prSet presAssocID="{6E6B18DF-725B-492A-A02D-D6F861C36C93}" presName="level2Shape" presStyleLbl="node3" presStyleIdx="1" presStyleCnt="2"/>
      <dgm:spPr/>
      <dgm:t>
        <a:bodyPr/>
        <a:lstStyle/>
        <a:p>
          <a:endParaRPr lang="en-US"/>
        </a:p>
      </dgm:t>
    </dgm:pt>
    <dgm:pt modelId="{1AF93B6D-4F0C-4507-BA78-5D2642DB804E}" type="pres">
      <dgm:prSet presAssocID="{6E6B18DF-725B-492A-A02D-D6F861C36C93}" presName="hierChild3" presStyleCnt="0"/>
      <dgm:spPr/>
    </dgm:pt>
    <dgm:pt modelId="{EC09F21A-F8BC-47CD-874A-420FD66AA25B}" type="pres">
      <dgm:prSet presAssocID="{C6B9D3E9-E15D-48D7-A195-98FFD17E1767}" presName="Name19" presStyleLbl="parChTrans1D4" presStyleIdx="0" presStyleCnt="1"/>
      <dgm:spPr/>
      <dgm:t>
        <a:bodyPr/>
        <a:lstStyle/>
        <a:p>
          <a:endParaRPr lang="en-US"/>
        </a:p>
      </dgm:t>
    </dgm:pt>
    <dgm:pt modelId="{E23C2073-1C5D-4795-9CDA-A9DAFA492966}" type="pres">
      <dgm:prSet presAssocID="{A21F7551-5411-4B8D-AC60-D98F77AC786B}" presName="Name21" presStyleCnt="0"/>
      <dgm:spPr/>
    </dgm:pt>
    <dgm:pt modelId="{0B67AC85-6AEF-420D-B43C-29BD69435E34}" type="pres">
      <dgm:prSet presAssocID="{A21F7551-5411-4B8D-AC60-D98F77AC786B}" presName="level2Shape" presStyleLbl="node4" presStyleIdx="0" presStyleCnt="1"/>
      <dgm:spPr/>
      <dgm:t>
        <a:bodyPr/>
        <a:lstStyle/>
        <a:p>
          <a:endParaRPr lang="en-US"/>
        </a:p>
      </dgm:t>
    </dgm:pt>
    <dgm:pt modelId="{2CB42A7C-482A-43CD-9430-17B9F2630887}" type="pres">
      <dgm:prSet presAssocID="{A21F7551-5411-4B8D-AC60-D98F77AC786B}" presName="hierChild3" presStyleCnt="0"/>
      <dgm:spPr/>
    </dgm:pt>
    <dgm:pt modelId="{4A990D37-3588-4A40-A26F-C79FCDDEC137}" type="pres">
      <dgm:prSet presAssocID="{1EA6059F-A014-4D93-B23A-2891F0E858E4}" presName="bgShapesFlow" presStyleCnt="0"/>
      <dgm:spPr/>
    </dgm:pt>
    <dgm:pt modelId="{BFCDA8FC-EE69-4A58-A6E2-C43C49870065}" type="pres">
      <dgm:prSet presAssocID="{66CEACAA-E8F8-4939-A9C6-46B20D90D9E9}" presName="rectComp" presStyleCnt="0"/>
      <dgm:spPr/>
    </dgm:pt>
    <dgm:pt modelId="{3A7E6074-F92B-4800-9845-E6A3D66A78AE}" type="pres">
      <dgm:prSet presAssocID="{66CEACAA-E8F8-4939-A9C6-46B20D90D9E9}" presName="bgRect" presStyleLbl="bgShp" presStyleIdx="0" presStyleCnt="4" custLinFactNeighborX="-1250" custLinFactNeighborY="-77244"/>
      <dgm:spPr/>
      <dgm:t>
        <a:bodyPr/>
        <a:lstStyle/>
        <a:p>
          <a:endParaRPr lang="en-US"/>
        </a:p>
      </dgm:t>
    </dgm:pt>
    <dgm:pt modelId="{66C7ADE2-4FB0-43DB-8048-45DCEF7A2761}" type="pres">
      <dgm:prSet presAssocID="{66CEACAA-E8F8-4939-A9C6-46B20D90D9E9}" presName="bgRectTx" presStyleLbl="bgShp" presStyleIdx="0" presStyleCnt="4">
        <dgm:presLayoutVars>
          <dgm:bulletEnabled val="1"/>
        </dgm:presLayoutVars>
      </dgm:prSet>
      <dgm:spPr/>
      <dgm:t>
        <a:bodyPr/>
        <a:lstStyle/>
        <a:p>
          <a:endParaRPr lang="en-US"/>
        </a:p>
      </dgm:t>
    </dgm:pt>
    <dgm:pt modelId="{7C4BE280-DECF-44AA-9C8F-149304426F94}" type="pres">
      <dgm:prSet presAssocID="{66CEACAA-E8F8-4939-A9C6-46B20D90D9E9}" presName="spComp" presStyleCnt="0"/>
      <dgm:spPr/>
    </dgm:pt>
    <dgm:pt modelId="{16FC1B6A-7402-4C40-A86E-5374C4E823C1}" type="pres">
      <dgm:prSet presAssocID="{66CEACAA-E8F8-4939-A9C6-46B20D90D9E9}" presName="vSp" presStyleCnt="0"/>
      <dgm:spPr/>
    </dgm:pt>
    <dgm:pt modelId="{905D7BC4-1A99-4F38-9178-3669735377AB}" type="pres">
      <dgm:prSet presAssocID="{31F9197A-91FC-4B03-BEEB-B66C9C3F4ADE}" presName="rectComp" presStyleCnt="0"/>
      <dgm:spPr/>
    </dgm:pt>
    <dgm:pt modelId="{EE37F603-A510-45DD-980E-7ED4E18FA7A0}" type="pres">
      <dgm:prSet presAssocID="{31F9197A-91FC-4B03-BEEB-B66C9C3F4ADE}" presName="bgRect" presStyleLbl="bgShp" presStyleIdx="1" presStyleCnt="4" custLinFactNeighborY="824"/>
      <dgm:spPr/>
      <dgm:t>
        <a:bodyPr/>
        <a:lstStyle/>
        <a:p>
          <a:endParaRPr lang="en-US"/>
        </a:p>
      </dgm:t>
    </dgm:pt>
    <dgm:pt modelId="{8BC113F6-1FC9-4968-A477-7975E4D5BA71}" type="pres">
      <dgm:prSet presAssocID="{31F9197A-91FC-4B03-BEEB-B66C9C3F4ADE}" presName="bgRectTx" presStyleLbl="bgShp" presStyleIdx="1" presStyleCnt="4">
        <dgm:presLayoutVars>
          <dgm:bulletEnabled val="1"/>
        </dgm:presLayoutVars>
      </dgm:prSet>
      <dgm:spPr/>
      <dgm:t>
        <a:bodyPr/>
        <a:lstStyle/>
        <a:p>
          <a:endParaRPr lang="en-US"/>
        </a:p>
      </dgm:t>
    </dgm:pt>
    <dgm:pt modelId="{6BAA11F3-3C2E-4E8B-A516-E95D25B985AA}" type="pres">
      <dgm:prSet presAssocID="{31F9197A-91FC-4B03-BEEB-B66C9C3F4ADE}" presName="spComp" presStyleCnt="0"/>
      <dgm:spPr/>
    </dgm:pt>
    <dgm:pt modelId="{DD361849-1726-4302-B373-94E4173874D8}" type="pres">
      <dgm:prSet presAssocID="{31F9197A-91FC-4B03-BEEB-B66C9C3F4ADE}" presName="vSp" presStyleCnt="0"/>
      <dgm:spPr/>
    </dgm:pt>
    <dgm:pt modelId="{CFB9830E-3513-456F-A91D-CF582E5BDE9A}" type="pres">
      <dgm:prSet presAssocID="{ABD38009-7A00-479C-B50E-791F18A2FC68}" presName="rectComp" presStyleCnt="0"/>
      <dgm:spPr/>
    </dgm:pt>
    <dgm:pt modelId="{23E28D08-F951-4419-B1E6-8D07C8B4042E}" type="pres">
      <dgm:prSet presAssocID="{ABD38009-7A00-479C-B50E-791F18A2FC68}" presName="bgRect" presStyleLbl="bgShp" presStyleIdx="2" presStyleCnt="4" custLinFactNeighborX="-5000" custLinFactNeighborY="2070"/>
      <dgm:spPr/>
      <dgm:t>
        <a:bodyPr/>
        <a:lstStyle/>
        <a:p>
          <a:endParaRPr lang="en-US"/>
        </a:p>
      </dgm:t>
    </dgm:pt>
    <dgm:pt modelId="{9DC28D37-A675-4618-BE7C-A01D53A46FE6}" type="pres">
      <dgm:prSet presAssocID="{ABD38009-7A00-479C-B50E-791F18A2FC68}" presName="bgRectTx" presStyleLbl="bgShp" presStyleIdx="2" presStyleCnt="4">
        <dgm:presLayoutVars>
          <dgm:bulletEnabled val="1"/>
        </dgm:presLayoutVars>
      </dgm:prSet>
      <dgm:spPr/>
      <dgm:t>
        <a:bodyPr/>
        <a:lstStyle/>
        <a:p>
          <a:endParaRPr lang="en-US"/>
        </a:p>
      </dgm:t>
    </dgm:pt>
    <dgm:pt modelId="{6C57C363-BA93-41CB-88A8-03A565F80AA5}" type="pres">
      <dgm:prSet presAssocID="{ABD38009-7A00-479C-B50E-791F18A2FC68}" presName="spComp" presStyleCnt="0"/>
      <dgm:spPr/>
    </dgm:pt>
    <dgm:pt modelId="{FD24D8C1-C707-47A0-A551-BAC435CD9A06}" type="pres">
      <dgm:prSet presAssocID="{ABD38009-7A00-479C-B50E-791F18A2FC68}" presName="vSp" presStyleCnt="0"/>
      <dgm:spPr/>
    </dgm:pt>
    <dgm:pt modelId="{A48901ED-487A-478D-ACEE-414687A4D69D}" type="pres">
      <dgm:prSet presAssocID="{C4220A30-D6CB-419D-AB8B-7EC1EF0EB32C}" presName="rectComp" presStyleCnt="0"/>
      <dgm:spPr/>
    </dgm:pt>
    <dgm:pt modelId="{BA61B326-928D-4890-A96B-2DB3A0529FE3}" type="pres">
      <dgm:prSet presAssocID="{C4220A30-D6CB-419D-AB8B-7EC1EF0EB32C}" presName="bgRect" presStyleLbl="bgShp" presStyleIdx="3" presStyleCnt="4"/>
      <dgm:spPr/>
      <dgm:t>
        <a:bodyPr/>
        <a:lstStyle/>
        <a:p>
          <a:endParaRPr lang="en-US"/>
        </a:p>
      </dgm:t>
    </dgm:pt>
    <dgm:pt modelId="{C05EB3E5-9026-484B-9567-0F8A0D34CB24}" type="pres">
      <dgm:prSet presAssocID="{C4220A30-D6CB-419D-AB8B-7EC1EF0EB32C}" presName="bgRectTx" presStyleLbl="bgShp" presStyleIdx="3" presStyleCnt="4">
        <dgm:presLayoutVars>
          <dgm:bulletEnabled val="1"/>
        </dgm:presLayoutVars>
      </dgm:prSet>
      <dgm:spPr/>
      <dgm:t>
        <a:bodyPr/>
        <a:lstStyle/>
        <a:p>
          <a:endParaRPr lang="en-US"/>
        </a:p>
      </dgm:t>
    </dgm:pt>
  </dgm:ptLst>
  <dgm:cxnLst>
    <dgm:cxn modelId="{81B56C41-50AE-4D5E-9042-2B99B67D0B5E}" type="presOf" srcId="{ABD38009-7A00-479C-B50E-791F18A2FC68}" destId="{9DC28D37-A675-4618-BE7C-A01D53A46FE6}" srcOrd="1" destOrd="0" presId="urn:microsoft.com/office/officeart/2005/8/layout/hierarchy6"/>
    <dgm:cxn modelId="{1C02FA8B-747F-4871-95A7-A1099993EDE2}" srcId="{1EA6059F-A014-4D93-B23A-2891F0E858E4}" destId="{6D769EDA-A3E5-4659-9CB3-6DD2D942843B}" srcOrd="0" destOrd="0" parTransId="{1823B8A7-092C-4C9A-BEFD-A2759C2F5FB8}" sibTransId="{E3F2C89D-F9DE-4F28-830D-4FB95F9EC582}"/>
    <dgm:cxn modelId="{9CC50D6F-DB74-4A00-AE5A-AC4FA6A8D99E}" srcId="{1EA6059F-A014-4D93-B23A-2891F0E858E4}" destId="{31F9197A-91FC-4B03-BEEB-B66C9C3F4ADE}" srcOrd="2" destOrd="0" parTransId="{6F15D3BF-1750-43BE-B922-B57D9A9781CB}" sibTransId="{D25479FF-96EB-4324-8671-C427E03EE9C4}"/>
    <dgm:cxn modelId="{051D3CA5-34C3-4CE8-9680-0027CCC96E61}" srcId="{6E6B18DF-725B-492A-A02D-D6F861C36C93}" destId="{A21F7551-5411-4B8D-AC60-D98F77AC786B}" srcOrd="0" destOrd="0" parTransId="{C6B9D3E9-E15D-48D7-A195-98FFD17E1767}" sibTransId="{75EFB9E5-6205-400F-B368-4FFE7D1BA203}"/>
    <dgm:cxn modelId="{7CA327E6-D7D6-4F22-BA6C-F938ED321103}" type="presOf" srcId="{8905896D-2EF2-41C4-92B8-31232DBEC8F1}" destId="{93DCF723-9566-449F-9799-0A6B15BDF38B}" srcOrd="0" destOrd="0" presId="urn:microsoft.com/office/officeart/2005/8/layout/hierarchy6"/>
    <dgm:cxn modelId="{CFCA8406-0C9B-43EB-BE25-A398123AF896}" type="presOf" srcId="{6D769EDA-A3E5-4659-9CB3-6DD2D942843B}" destId="{7180EDC4-F31D-41C1-8C58-BE928D9692D8}" srcOrd="0" destOrd="0" presId="urn:microsoft.com/office/officeart/2005/8/layout/hierarchy6"/>
    <dgm:cxn modelId="{73BE38E5-E869-4D9D-BDA2-7C66F50E52BF}" type="presOf" srcId="{6E6B18DF-725B-492A-A02D-D6F861C36C93}" destId="{137E0F33-404C-4B21-B9CD-8755DCFDF094}" srcOrd="0" destOrd="0" presId="urn:microsoft.com/office/officeart/2005/8/layout/hierarchy6"/>
    <dgm:cxn modelId="{773A71A7-AB99-4C42-B943-49034A487BD5}" srcId="{70BF5DD6-DAAD-46A8-82B9-E365DBE0C05C}" destId="{8905896D-2EF2-41C4-92B8-31232DBEC8F1}" srcOrd="0" destOrd="0" parTransId="{340E3A79-1D79-4A60-ABED-845721085769}" sibTransId="{65F13724-8414-4EB8-A91F-4D7B15FF787B}"/>
    <dgm:cxn modelId="{78ABEE4E-7D52-4903-89E1-BA818B3CBFD1}" type="presOf" srcId="{57A9C5A8-D396-4A64-A0D8-C62A57850170}" destId="{9324142A-D944-4B7D-9D5F-9C98003C9251}" srcOrd="0" destOrd="0" presId="urn:microsoft.com/office/officeart/2005/8/layout/hierarchy6"/>
    <dgm:cxn modelId="{9558F806-2FC6-4339-82CE-855F1A2A885E}" srcId="{6D769EDA-A3E5-4659-9CB3-6DD2D942843B}" destId="{70BF5DD6-DAAD-46A8-82B9-E365DBE0C05C}" srcOrd="0" destOrd="0" parTransId="{57A9C5A8-D396-4A64-A0D8-C62A57850170}" sibTransId="{C7E4F009-4290-4F84-8FDA-6F37F225238B}"/>
    <dgm:cxn modelId="{23C10752-E8D0-46FA-8D1E-FB3BECEAAA38}" srcId="{70BF5DD6-DAAD-46A8-82B9-E365DBE0C05C}" destId="{6E6B18DF-725B-492A-A02D-D6F861C36C93}" srcOrd="1" destOrd="0" parTransId="{D633F99B-09D2-4D20-BB69-8FFDA0F124E8}" sibTransId="{87F61B34-4FD8-4B2A-9ED7-082BDFC47962}"/>
    <dgm:cxn modelId="{6632EE8F-1C31-49BF-92F2-E138030C6E2E}" srcId="{1EA6059F-A014-4D93-B23A-2891F0E858E4}" destId="{C4220A30-D6CB-419D-AB8B-7EC1EF0EB32C}" srcOrd="4" destOrd="0" parTransId="{0661DCE8-A4B5-4B83-B652-4EFB1B572BDA}" sibTransId="{6E0DB181-07D3-452A-8B44-71A5AE6960DB}"/>
    <dgm:cxn modelId="{E4A25247-6AF3-4611-B21C-8095466EB11E}" srcId="{1EA6059F-A014-4D93-B23A-2891F0E858E4}" destId="{66CEACAA-E8F8-4939-A9C6-46B20D90D9E9}" srcOrd="1" destOrd="0" parTransId="{B9BEC7A2-185C-4B2A-AFF8-166E4D50AB4E}" sibTransId="{8121C55B-3AE0-4B4B-B601-DF31A7565E8B}"/>
    <dgm:cxn modelId="{2FBB7335-7974-4070-9FFA-B90A561B01BF}" type="presOf" srcId="{C6B9D3E9-E15D-48D7-A195-98FFD17E1767}" destId="{EC09F21A-F8BC-47CD-874A-420FD66AA25B}" srcOrd="0" destOrd="0" presId="urn:microsoft.com/office/officeart/2005/8/layout/hierarchy6"/>
    <dgm:cxn modelId="{05D9FCB2-66DE-4BF3-BD72-F017C4B3B9E2}" type="presOf" srcId="{D633F99B-09D2-4D20-BB69-8FFDA0F124E8}" destId="{BF349A4B-AB56-440B-94DA-B716180F9FF9}" srcOrd="0" destOrd="0" presId="urn:microsoft.com/office/officeart/2005/8/layout/hierarchy6"/>
    <dgm:cxn modelId="{F896DB76-C9DC-4B8F-853B-78701B6CAC49}" type="presOf" srcId="{340E3A79-1D79-4A60-ABED-845721085769}" destId="{5BFD64E1-4956-483D-8398-990F4E0632F3}" srcOrd="0" destOrd="0" presId="urn:microsoft.com/office/officeart/2005/8/layout/hierarchy6"/>
    <dgm:cxn modelId="{DFC0BE0B-CC34-45E7-96FE-69F86D330FC1}" srcId="{1EA6059F-A014-4D93-B23A-2891F0E858E4}" destId="{ABD38009-7A00-479C-B50E-791F18A2FC68}" srcOrd="3" destOrd="0" parTransId="{58A3EB42-D8E0-4598-ADE5-A8CAC6E6AF5D}" sibTransId="{63A798AA-702A-4231-8EDC-889894ED9CA1}"/>
    <dgm:cxn modelId="{6F38E16F-45CF-4D4A-98EE-B9154C71FA23}" type="presOf" srcId="{70BF5DD6-DAAD-46A8-82B9-E365DBE0C05C}" destId="{EAD00514-3CFB-4A9F-B1B9-B87A7BA40D48}" srcOrd="0" destOrd="0" presId="urn:microsoft.com/office/officeart/2005/8/layout/hierarchy6"/>
    <dgm:cxn modelId="{0C50E15F-8BA3-4F28-9A9F-F8F0DBBDC594}" type="presOf" srcId="{C4220A30-D6CB-419D-AB8B-7EC1EF0EB32C}" destId="{C05EB3E5-9026-484B-9567-0F8A0D34CB24}" srcOrd="1" destOrd="0" presId="urn:microsoft.com/office/officeart/2005/8/layout/hierarchy6"/>
    <dgm:cxn modelId="{B2B32D2B-A16F-4482-A563-225A85794F7F}" type="presOf" srcId="{66CEACAA-E8F8-4939-A9C6-46B20D90D9E9}" destId="{3A7E6074-F92B-4800-9845-E6A3D66A78AE}" srcOrd="0" destOrd="0" presId="urn:microsoft.com/office/officeart/2005/8/layout/hierarchy6"/>
    <dgm:cxn modelId="{007A6FCD-DEC0-4E0D-A4D8-45D7DC8EF52C}" type="presOf" srcId="{31F9197A-91FC-4B03-BEEB-B66C9C3F4ADE}" destId="{EE37F603-A510-45DD-980E-7ED4E18FA7A0}" srcOrd="0" destOrd="0" presId="urn:microsoft.com/office/officeart/2005/8/layout/hierarchy6"/>
    <dgm:cxn modelId="{1F09AB52-E7B2-4744-AB06-35990E364CCC}" type="presOf" srcId="{A21F7551-5411-4B8D-AC60-D98F77AC786B}" destId="{0B67AC85-6AEF-420D-B43C-29BD69435E34}" srcOrd="0" destOrd="0" presId="urn:microsoft.com/office/officeart/2005/8/layout/hierarchy6"/>
    <dgm:cxn modelId="{E9A90498-1FFF-4D56-B2AB-7EF72AA2F51E}" type="presOf" srcId="{31F9197A-91FC-4B03-BEEB-B66C9C3F4ADE}" destId="{8BC113F6-1FC9-4968-A477-7975E4D5BA71}" srcOrd="1" destOrd="0" presId="urn:microsoft.com/office/officeart/2005/8/layout/hierarchy6"/>
    <dgm:cxn modelId="{63323510-CB34-429F-98B6-F9BF66EF93D2}" type="presOf" srcId="{66CEACAA-E8F8-4939-A9C6-46B20D90D9E9}" destId="{66C7ADE2-4FB0-43DB-8048-45DCEF7A2761}" srcOrd="1" destOrd="0" presId="urn:microsoft.com/office/officeart/2005/8/layout/hierarchy6"/>
    <dgm:cxn modelId="{E9A37C2B-BBAA-4FAF-B7DF-CE5747BE93F4}" type="presOf" srcId="{C4220A30-D6CB-419D-AB8B-7EC1EF0EB32C}" destId="{BA61B326-928D-4890-A96B-2DB3A0529FE3}" srcOrd="0" destOrd="0" presId="urn:microsoft.com/office/officeart/2005/8/layout/hierarchy6"/>
    <dgm:cxn modelId="{FEC09274-1FE7-46BE-A6A7-6CE3B7707DA9}" type="presOf" srcId="{1EA6059F-A014-4D93-B23A-2891F0E858E4}" destId="{2DEE6992-8E3C-406B-AFA5-15EB8F7BFA5B}" srcOrd="0" destOrd="0" presId="urn:microsoft.com/office/officeart/2005/8/layout/hierarchy6"/>
    <dgm:cxn modelId="{82773A66-5756-46C8-8B24-7E525436E419}" type="presOf" srcId="{ABD38009-7A00-479C-B50E-791F18A2FC68}" destId="{23E28D08-F951-4419-B1E6-8D07C8B4042E}" srcOrd="0" destOrd="0" presId="urn:microsoft.com/office/officeart/2005/8/layout/hierarchy6"/>
    <dgm:cxn modelId="{8607E4CA-6D75-4FB9-8F2E-533976F95B6F}" type="presParOf" srcId="{2DEE6992-8E3C-406B-AFA5-15EB8F7BFA5B}" destId="{6251AAF8-250F-4465-BE94-9F69082B1E7A}" srcOrd="0" destOrd="0" presId="urn:microsoft.com/office/officeart/2005/8/layout/hierarchy6"/>
    <dgm:cxn modelId="{4CB9DC57-AF18-44FA-943C-0A96E76DD134}" type="presParOf" srcId="{6251AAF8-250F-4465-BE94-9F69082B1E7A}" destId="{AEB49C82-7297-47B5-B9D0-9230445C872C}" srcOrd="0" destOrd="0" presId="urn:microsoft.com/office/officeart/2005/8/layout/hierarchy6"/>
    <dgm:cxn modelId="{4318957B-4252-4017-BFF1-1E5C2B7F85CF}" type="presParOf" srcId="{6251AAF8-250F-4465-BE94-9F69082B1E7A}" destId="{1B8CEF69-8162-412E-A1FA-EFBDCD57BB63}" srcOrd="1" destOrd="0" presId="urn:microsoft.com/office/officeart/2005/8/layout/hierarchy6"/>
    <dgm:cxn modelId="{57ED4E1E-691A-4C36-A08B-A6C773F037CA}" type="presParOf" srcId="{1B8CEF69-8162-412E-A1FA-EFBDCD57BB63}" destId="{8649451F-291C-4603-8409-C1E86DFAFCF4}" srcOrd="0" destOrd="0" presId="urn:microsoft.com/office/officeart/2005/8/layout/hierarchy6"/>
    <dgm:cxn modelId="{D0ED1DBE-6A80-424D-A788-2E46B0C5D7BC}" type="presParOf" srcId="{8649451F-291C-4603-8409-C1E86DFAFCF4}" destId="{7180EDC4-F31D-41C1-8C58-BE928D9692D8}" srcOrd="0" destOrd="0" presId="urn:microsoft.com/office/officeart/2005/8/layout/hierarchy6"/>
    <dgm:cxn modelId="{716F277A-3168-4EA0-8ACF-C7B9B618F1EC}" type="presParOf" srcId="{8649451F-291C-4603-8409-C1E86DFAFCF4}" destId="{12BAE37F-EA0E-4663-AB94-3F44B5ADD45F}" srcOrd="1" destOrd="0" presId="urn:microsoft.com/office/officeart/2005/8/layout/hierarchy6"/>
    <dgm:cxn modelId="{3D25ABE8-102D-4F64-B272-B5E2DB96BE31}" type="presParOf" srcId="{12BAE37F-EA0E-4663-AB94-3F44B5ADD45F}" destId="{9324142A-D944-4B7D-9D5F-9C98003C9251}" srcOrd="0" destOrd="0" presId="urn:microsoft.com/office/officeart/2005/8/layout/hierarchy6"/>
    <dgm:cxn modelId="{8B67D296-C0F1-40DC-AC3F-56BC14479F25}" type="presParOf" srcId="{12BAE37F-EA0E-4663-AB94-3F44B5ADD45F}" destId="{408794CC-37C2-4B3E-80AC-C7D3E6DBA7F1}" srcOrd="1" destOrd="0" presId="urn:microsoft.com/office/officeart/2005/8/layout/hierarchy6"/>
    <dgm:cxn modelId="{CF7DD145-4E2A-4748-80E2-B7FE424248E5}" type="presParOf" srcId="{408794CC-37C2-4B3E-80AC-C7D3E6DBA7F1}" destId="{EAD00514-3CFB-4A9F-B1B9-B87A7BA40D48}" srcOrd="0" destOrd="0" presId="urn:microsoft.com/office/officeart/2005/8/layout/hierarchy6"/>
    <dgm:cxn modelId="{C4290595-C247-4965-B525-A8B2CC8A2418}" type="presParOf" srcId="{408794CC-37C2-4B3E-80AC-C7D3E6DBA7F1}" destId="{34774E96-DF2E-430F-A48C-F39C4310B6FF}" srcOrd="1" destOrd="0" presId="urn:microsoft.com/office/officeart/2005/8/layout/hierarchy6"/>
    <dgm:cxn modelId="{29BCEC50-8887-4647-9470-A5F7D37B5DF2}" type="presParOf" srcId="{34774E96-DF2E-430F-A48C-F39C4310B6FF}" destId="{5BFD64E1-4956-483D-8398-990F4E0632F3}" srcOrd="0" destOrd="0" presId="urn:microsoft.com/office/officeart/2005/8/layout/hierarchy6"/>
    <dgm:cxn modelId="{0D67C717-7596-4C9C-A89A-CEAB922FB13A}" type="presParOf" srcId="{34774E96-DF2E-430F-A48C-F39C4310B6FF}" destId="{8C65CF4C-CD15-473E-B025-58343EA0659D}" srcOrd="1" destOrd="0" presId="urn:microsoft.com/office/officeart/2005/8/layout/hierarchy6"/>
    <dgm:cxn modelId="{591B7F43-DE41-4377-87D2-02032B8B236E}" type="presParOf" srcId="{8C65CF4C-CD15-473E-B025-58343EA0659D}" destId="{93DCF723-9566-449F-9799-0A6B15BDF38B}" srcOrd="0" destOrd="0" presId="urn:microsoft.com/office/officeart/2005/8/layout/hierarchy6"/>
    <dgm:cxn modelId="{CA813291-1002-4C6A-AE2E-666C15064072}" type="presParOf" srcId="{8C65CF4C-CD15-473E-B025-58343EA0659D}" destId="{DAF3F0A7-46D8-4F90-99F6-7CEBA0D27BE3}" srcOrd="1" destOrd="0" presId="urn:microsoft.com/office/officeart/2005/8/layout/hierarchy6"/>
    <dgm:cxn modelId="{74C20BF8-22BA-4062-BDA4-CE63A9A68FFE}" type="presParOf" srcId="{34774E96-DF2E-430F-A48C-F39C4310B6FF}" destId="{BF349A4B-AB56-440B-94DA-B716180F9FF9}" srcOrd="2" destOrd="0" presId="urn:microsoft.com/office/officeart/2005/8/layout/hierarchy6"/>
    <dgm:cxn modelId="{93FE00D9-65F3-434E-ADD2-017A03E70F53}" type="presParOf" srcId="{34774E96-DF2E-430F-A48C-F39C4310B6FF}" destId="{098139E6-ECF8-4664-913C-AD31E666DA27}" srcOrd="3" destOrd="0" presId="urn:microsoft.com/office/officeart/2005/8/layout/hierarchy6"/>
    <dgm:cxn modelId="{5C6FC81E-E7B0-4B2F-AF11-EE6A67859020}" type="presParOf" srcId="{098139E6-ECF8-4664-913C-AD31E666DA27}" destId="{137E0F33-404C-4B21-B9CD-8755DCFDF094}" srcOrd="0" destOrd="0" presId="urn:microsoft.com/office/officeart/2005/8/layout/hierarchy6"/>
    <dgm:cxn modelId="{5E88437C-018F-406D-BF82-9CA6447665ED}" type="presParOf" srcId="{098139E6-ECF8-4664-913C-AD31E666DA27}" destId="{1AF93B6D-4F0C-4507-BA78-5D2642DB804E}" srcOrd="1" destOrd="0" presId="urn:microsoft.com/office/officeart/2005/8/layout/hierarchy6"/>
    <dgm:cxn modelId="{7BCD711D-FB13-4B33-A64F-75258F47023B}" type="presParOf" srcId="{1AF93B6D-4F0C-4507-BA78-5D2642DB804E}" destId="{EC09F21A-F8BC-47CD-874A-420FD66AA25B}" srcOrd="0" destOrd="0" presId="urn:microsoft.com/office/officeart/2005/8/layout/hierarchy6"/>
    <dgm:cxn modelId="{CCFA0A25-C24F-4BE9-BBE0-1A0A236C8B4E}" type="presParOf" srcId="{1AF93B6D-4F0C-4507-BA78-5D2642DB804E}" destId="{E23C2073-1C5D-4795-9CDA-A9DAFA492966}" srcOrd="1" destOrd="0" presId="urn:microsoft.com/office/officeart/2005/8/layout/hierarchy6"/>
    <dgm:cxn modelId="{35BE4F3A-DAF5-4FC1-938B-57CBF501B6DA}" type="presParOf" srcId="{E23C2073-1C5D-4795-9CDA-A9DAFA492966}" destId="{0B67AC85-6AEF-420D-B43C-29BD69435E34}" srcOrd="0" destOrd="0" presId="urn:microsoft.com/office/officeart/2005/8/layout/hierarchy6"/>
    <dgm:cxn modelId="{16EDD178-E651-4D99-946C-D2795FC318B1}" type="presParOf" srcId="{E23C2073-1C5D-4795-9CDA-A9DAFA492966}" destId="{2CB42A7C-482A-43CD-9430-17B9F2630887}" srcOrd="1" destOrd="0" presId="urn:microsoft.com/office/officeart/2005/8/layout/hierarchy6"/>
    <dgm:cxn modelId="{75B365AE-6E69-4F0E-B853-5BEB60077FA8}" type="presParOf" srcId="{2DEE6992-8E3C-406B-AFA5-15EB8F7BFA5B}" destId="{4A990D37-3588-4A40-A26F-C79FCDDEC137}" srcOrd="1" destOrd="0" presId="urn:microsoft.com/office/officeart/2005/8/layout/hierarchy6"/>
    <dgm:cxn modelId="{FE715CE2-6464-4CC1-819F-094E35040D5F}" type="presParOf" srcId="{4A990D37-3588-4A40-A26F-C79FCDDEC137}" destId="{BFCDA8FC-EE69-4A58-A6E2-C43C49870065}" srcOrd="0" destOrd="0" presId="urn:microsoft.com/office/officeart/2005/8/layout/hierarchy6"/>
    <dgm:cxn modelId="{C7ABC1B4-B6AD-47F8-AD8A-CB79EFA7BDF1}" type="presParOf" srcId="{BFCDA8FC-EE69-4A58-A6E2-C43C49870065}" destId="{3A7E6074-F92B-4800-9845-E6A3D66A78AE}" srcOrd="0" destOrd="0" presId="urn:microsoft.com/office/officeart/2005/8/layout/hierarchy6"/>
    <dgm:cxn modelId="{0EDC7CEA-E166-40F0-9964-CE1F2853C3C3}" type="presParOf" srcId="{BFCDA8FC-EE69-4A58-A6E2-C43C49870065}" destId="{66C7ADE2-4FB0-43DB-8048-45DCEF7A2761}" srcOrd="1" destOrd="0" presId="urn:microsoft.com/office/officeart/2005/8/layout/hierarchy6"/>
    <dgm:cxn modelId="{1EA3FE4B-9DA0-4CEF-A3A6-7E110A992961}" type="presParOf" srcId="{4A990D37-3588-4A40-A26F-C79FCDDEC137}" destId="{7C4BE280-DECF-44AA-9C8F-149304426F94}" srcOrd="1" destOrd="0" presId="urn:microsoft.com/office/officeart/2005/8/layout/hierarchy6"/>
    <dgm:cxn modelId="{21B234CF-7A21-44F5-BD38-088D182F9291}" type="presParOf" srcId="{7C4BE280-DECF-44AA-9C8F-149304426F94}" destId="{16FC1B6A-7402-4C40-A86E-5374C4E823C1}" srcOrd="0" destOrd="0" presId="urn:microsoft.com/office/officeart/2005/8/layout/hierarchy6"/>
    <dgm:cxn modelId="{0031FABA-D91A-4045-9D3E-A29B016D5466}" type="presParOf" srcId="{4A990D37-3588-4A40-A26F-C79FCDDEC137}" destId="{905D7BC4-1A99-4F38-9178-3669735377AB}" srcOrd="2" destOrd="0" presId="urn:microsoft.com/office/officeart/2005/8/layout/hierarchy6"/>
    <dgm:cxn modelId="{8549E1C2-E343-439A-AF88-0566CA042B9F}" type="presParOf" srcId="{905D7BC4-1A99-4F38-9178-3669735377AB}" destId="{EE37F603-A510-45DD-980E-7ED4E18FA7A0}" srcOrd="0" destOrd="0" presId="urn:microsoft.com/office/officeart/2005/8/layout/hierarchy6"/>
    <dgm:cxn modelId="{ECD68815-8B89-4E0F-B84F-7B9DB6615231}" type="presParOf" srcId="{905D7BC4-1A99-4F38-9178-3669735377AB}" destId="{8BC113F6-1FC9-4968-A477-7975E4D5BA71}" srcOrd="1" destOrd="0" presId="urn:microsoft.com/office/officeart/2005/8/layout/hierarchy6"/>
    <dgm:cxn modelId="{A5FC8989-8B17-4FA2-A454-3B276ED558AE}" type="presParOf" srcId="{4A990D37-3588-4A40-A26F-C79FCDDEC137}" destId="{6BAA11F3-3C2E-4E8B-A516-E95D25B985AA}" srcOrd="3" destOrd="0" presId="urn:microsoft.com/office/officeart/2005/8/layout/hierarchy6"/>
    <dgm:cxn modelId="{9A4F74EA-645B-4C1C-AFCD-26672A9E5C16}" type="presParOf" srcId="{6BAA11F3-3C2E-4E8B-A516-E95D25B985AA}" destId="{DD361849-1726-4302-B373-94E4173874D8}" srcOrd="0" destOrd="0" presId="urn:microsoft.com/office/officeart/2005/8/layout/hierarchy6"/>
    <dgm:cxn modelId="{41E44079-5ECE-4414-B177-3F068E62B272}" type="presParOf" srcId="{4A990D37-3588-4A40-A26F-C79FCDDEC137}" destId="{CFB9830E-3513-456F-A91D-CF582E5BDE9A}" srcOrd="4" destOrd="0" presId="urn:microsoft.com/office/officeart/2005/8/layout/hierarchy6"/>
    <dgm:cxn modelId="{347DC3B8-B44F-426C-A54B-BC6C8D7A238F}" type="presParOf" srcId="{CFB9830E-3513-456F-A91D-CF582E5BDE9A}" destId="{23E28D08-F951-4419-B1E6-8D07C8B4042E}" srcOrd="0" destOrd="0" presId="urn:microsoft.com/office/officeart/2005/8/layout/hierarchy6"/>
    <dgm:cxn modelId="{D0C9AAE1-DF82-43D4-97E5-DFEE75C6EDED}" type="presParOf" srcId="{CFB9830E-3513-456F-A91D-CF582E5BDE9A}" destId="{9DC28D37-A675-4618-BE7C-A01D53A46FE6}" srcOrd="1" destOrd="0" presId="urn:microsoft.com/office/officeart/2005/8/layout/hierarchy6"/>
    <dgm:cxn modelId="{07166842-0B41-44AD-A9AF-4C4454EBB355}" type="presParOf" srcId="{4A990D37-3588-4A40-A26F-C79FCDDEC137}" destId="{6C57C363-BA93-41CB-88A8-03A565F80AA5}" srcOrd="5" destOrd="0" presId="urn:microsoft.com/office/officeart/2005/8/layout/hierarchy6"/>
    <dgm:cxn modelId="{5F356440-34AC-4C02-BBD5-EC1E69CD428C}" type="presParOf" srcId="{6C57C363-BA93-41CB-88A8-03A565F80AA5}" destId="{FD24D8C1-C707-47A0-A551-BAC435CD9A06}" srcOrd="0" destOrd="0" presId="urn:microsoft.com/office/officeart/2005/8/layout/hierarchy6"/>
    <dgm:cxn modelId="{1D1C9542-8A63-48E3-8642-DA6BBFF963B9}" type="presParOf" srcId="{4A990D37-3588-4A40-A26F-C79FCDDEC137}" destId="{A48901ED-487A-478D-ACEE-414687A4D69D}" srcOrd="6" destOrd="0" presId="urn:microsoft.com/office/officeart/2005/8/layout/hierarchy6"/>
    <dgm:cxn modelId="{AC6166E6-3407-439E-9369-FD5D7256330B}" type="presParOf" srcId="{A48901ED-487A-478D-ACEE-414687A4D69D}" destId="{BA61B326-928D-4890-A96B-2DB3A0529FE3}" srcOrd="0" destOrd="0" presId="urn:microsoft.com/office/officeart/2005/8/layout/hierarchy6"/>
    <dgm:cxn modelId="{6BB432B2-5F65-47E2-BD43-F1C17721A5CB}" type="presParOf" srcId="{A48901ED-487A-478D-ACEE-414687A4D69D}" destId="{C05EB3E5-9026-484B-9567-0F8A0D34CB24}" srcOrd="1" destOrd="0" presId="urn:microsoft.com/office/officeart/2005/8/layout/hierarchy6"/>
  </dgm:cxnLst>
  <dgm:bg>
    <a:solidFill>
      <a:schemeClr val="bg1"/>
    </a:solidFill>
  </dgm:bg>
  <dgm:whole>
    <a:ln>
      <a:solidFill>
        <a:schemeClr val="bg1"/>
      </a:solidFill>
    </a:ln>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A61B326-928D-4890-A96B-2DB3A0529FE3}">
      <dsp:nvSpPr>
        <dsp:cNvPr id="0" name=""/>
        <dsp:cNvSpPr/>
      </dsp:nvSpPr>
      <dsp:spPr>
        <a:xfrm>
          <a:off x="0" y="4041206"/>
          <a:ext cx="5257800" cy="1152197"/>
        </a:xfrm>
        <a:prstGeom prst="roundRect">
          <a:avLst>
            <a:gd name="adj" fmla="val 10000"/>
          </a:avLst>
        </a:prstGeom>
        <a:solidFill>
          <a:schemeClr val="accent1">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182880" tIns="113792" rIns="0" bIns="113792" numCol="1" spcCol="1270" anchor="ctr" anchorCtr="0">
          <a:noAutofit/>
        </a:bodyPr>
        <a:lstStyle/>
        <a:p>
          <a:pPr lvl="0" algn="l" defTabSz="1188720">
            <a:lnSpc>
              <a:spcPct val="90000"/>
            </a:lnSpc>
            <a:spcBef>
              <a:spcPct val="0"/>
            </a:spcBef>
            <a:spcAft>
              <a:spcPct val="35000"/>
            </a:spcAft>
          </a:pPr>
          <a:r>
            <a:rPr lang="en-US" sz="1600" kern="1200" dirty="0" smtClean="0"/>
            <a:t>Continuous ANC model (Random Forest)</a:t>
          </a:r>
          <a:endParaRPr lang="en-US" sz="1600" kern="1200" dirty="0"/>
        </a:p>
      </dsp:txBody>
      <dsp:txXfrm>
        <a:off x="0" y="4041206"/>
        <a:ext cx="1577340" cy="1152197"/>
      </dsp:txXfrm>
    </dsp:sp>
    <dsp:sp modelId="{23E28D08-F951-4419-B1E6-8D07C8B4042E}">
      <dsp:nvSpPr>
        <dsp:cNvPr id="0" name=""/>
        <dsp:cNvSpPr/>
      </dsp:nvSpPr>
      <dsp:spPr>
        <a:xfrm>
          <a:off x="0" y="2720826"/>
          <a:ext cx="5257800" cy="1152197"/>
        </a:xfrm>
        <a:prstGeom prst="roundRect">
          <a:avLst>
            <a:gd name="adj" fmla="val 10000"/>
          </a:avLst>
        </a:prstGeom>
        <a:no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endParaRPr lang="en-US" sz="1600" kern="1200" dirty="0"/>
        </a:p>
      </dsp:txBody>
      <dsp:txXfrm>
        <a:off x="0" y="2720826"/>
        <a:ext cx="1577340" cy="1152197"/>
      </dsp:txXfrm>
    </dsp:sp>
    <dsp:sp modelId="{EE37F603-A510-45DD-980E-7ED4E18FA7A0}">
      <dsp:nvSpPr>
        <dsp:cNvPr id="0" name=""/>
        <dsp:cNvSpPr/>
      </dsp:nvSpPr>
      <dsp:spPr>
        <a:xfrm>
          <a:off x="0" y="1362240"/>
          <a:ext cx="5257800" cy="1152197"/>
        </a:xfrm>
        <a:prstGeom prst="roundRect">
          <a:avLst>
            <a:gd name="adj" fmla="val 10000"/>
          </a:avLst>
        </a:prstGeom>
        <a:solidFill>
          <a:schemeClr val="accent1">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182880" tIns="113792" rIns="0" bIns="113792" numCol="1" spcCol="1270" anchor="ctr" anchorCtr="0">
          <a:noAutofit/>
        </a:bodyPr>
        <a:lstStyle/>
        <a:p>
          <a:pPr marL="0" lvl="0" indent="0" algn="l" defTabSz="711200">
            <a:lnSpc>
              <a:spcPct val="90000"/>
            </a:lnSpc>
            <a:spcBef>
              <a:spcPct val="0"/>
            </a:spcBef>
            <a:spcAft>
              <a:spcPct val="35000"/>
            </a:spcAft>
            <a:tabLst/>
          </a:pPr>
          <a:r>
            <a:rPr lang="en-US" sz="1600" kern="1200" dirty="0" smtClean="0"/>
            <a:t>Threshold ANC model (Binomial, Random Forest)</a:t>
          </a:r>
          <a:endParaRPr lang="en-US" sz="1600" kern="1200" dirty="0"/>
        </a:p>
      </dsp:txBody>
      <dsp:txXfrm>
        <a:off x="0" y="1362240"/>
        <a:ext cx="1577340" cy="1152197"/>
      </dsp:txXfrm>
    </dsp:sp>
    <dsp:sp modelId="{3A7E6074-F92B-4800-9845-E6A3D66A78AE}">
      <dsp:nvSpPr>
        <dsp:cNvPr id="0" name=""/>
        <dsp:cNvSpPr/>
      </dsp:nvSpPr>
      <dsp:spPr>
        <a:xfrm>
          <a:off x="0" y="0"/>
          <a:ext cx="5257800" cy="1152197"/>
        </a:xfrm>
        <a:prstGeom prst="roundRect">
          <a:avLst>
            <a:gd name="adj" fmla="val 10000"/>
          </a:avLst>
        </a:prstGeom>
        <a:no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endParaRPr lang="en-US" sz="1600" kern="1200" dirty="0"/>
        </a:p>
      </dsp:txBody>
      <dsp:txXfrm>
        <a:off x="0" y="0"/>
        <a:ext cx="1577340" cy="1152197"/>
      </dsp:txXfrm>
    </dsp:sp>
    <dsp:sp modelId="{7180EDC4-F31D-41C1-8C58-BE928D9692D8}">
      <dsp:nvSpPr>
        <dsp:cNvPr id="0" name=""/>
        <dsp:cNvSpPr/>
      </dsp:nvSpPr>
      <dsp:spPr>
        <a:xfrm>
          <a:off x="2644868" y="104531"/>
          <a:ext cx="1440246" cy="96016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ANC Data</a:t>
          </a:r>
          <a:endParaRPr lang="en-US" sz="2200" kern="1200" dirty="0"/>
        </a:p>
      </dsp:txBody>
      <dsp:txXfrm>
        <a:off x="2644868" y="104531"/>
        <a:ext cx="1440246" cy="960164"/>
      </dsp:txXfrm>
    </dsp:sp>
    <dsp:sp modelId="{9324142A-D944-4B7D-9D5F-9C98003C9251}">
      <dsp:nvSpPr>
        <dsp:cNvPr id="0" name=""/>
        <dsp:cNvSpPr/>
      </dsp:nvSpPr>
      <dsp:spPr>
        <a:xfrm>
          <a:off x="3319272" y="1064696"/>
          <a:ext cx="91440" cy="384065"/>
        </a:xfrm>
        <a:custGeom>
          <a:avLst/>
          <a:gdLst/>
          <a:ahLst/>
          <a:cxnLst/>
          <a:rect l="0" t="0" r="0" b="0"/>
          <a:pathLst>
            <a:path>
              <a:moveTo>
                <a:pt x="45720" y="0"/>
              </a:moveTo>
              <a:lnTo>
                <a:pt x="45720" y="3840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D00514-3CFB-4A9F-B1B9-B87A7BA40D48}">
      <dsp:nvSpPr>
        <dsp:cNvPr id="0" name=""/>
        <dsp:cNvSpPr/>
      </dsp:nvSpPr>
      <dsp:spPr>
        <a:xfrm>
          <a:off x="2644868" y="1448762"/>
          <a:ext cx="1440246" cy="96016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Predict ANC </a:t>
          </a:r>
          <a:r>
            <a:rPr lang="en-US" sz="2200" u="sng" kern="1200" dirty="0" smtClean="0"/>
            <a:t>&lt;</a:t>
          </a:r>
          <a:r>
            <a:rPr lang="en-US" sz="2200" kern="1200" dirty="0" smtClean="0"/>
            <a:t> 300</a:t>
          </a:r>
          <a:endParaRPr lang="en-US" sz="2200" kern="1200" dirty="0"/>
        </a:p>
      </dsp:txBody>
      <dsp:txXfrm>
        <a:off x="2644868" y="1448762"/>
        <a:ext cx="1440246" cy="960164"/>
      </dsp:txXfrm>
    </dsp:sp>
    <dsp:sp modelId="{5BFD64E1-4956-483D-8398-990F4E0632F3}">
      <dsp:nvSpPr>
        <dsp:cNvPr id="0" name=""/>
        <dsp:cNvSpPr/>
      </dsp:nvSpPr>
      <dsp:spPr>
        <a:xfrm>
          <a:off x="2428831" y="2408927"/>
          <a:ext cx="936160" cy="384065"/>
        </a:xfrm>
        <a:custGeom>
          <a:avLst/>
          <a:gdLst/>
          <a:ahLst/>
          <a:cxnLst/>
          <a:rect l="0" t="0" r="0" b="0"/>
          <a:pathLst>
            <a:path>
              <a:moveTo>
                <a:pt x="936160" y="0"/>
              </a:moveTo>
              <a:lnTo>
                <a:pt x="936160" y="192032"/>
              </a:lnTo>
              <a:lnTo>
                <a:pt x="0" y="192032"/>
              </a:lnTo>
              <a:lnTo>
                <a:pt x="0" y="38406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DCF723-9566-449F-9799-0A6B15BDF38B}">
      <dsp:nvSpPr>
        <dsp:cNvPr id="0" name=""/>
        <dsp:cNvSpPr/>
      </dsp:nvSpPr>
      <dsp:spPr>
        <a:xfrm>
          <a:off x="1708707" y="2792992"/>
          <a:ext cx="1440246" cy="960164"/>
        </a:xfrm>
        <a:prstGeom prst="roundRect">
          <a:avLst>
            <a:gd name="adj" fmla="val 10000"/>
          </a:avLst>
        </a:prstGeom>
        <a:gradFill rotWithShape="0">
          <a:gsLst>
            <a:gs pos="0">
              <a:schemeClr val="accent2"/>
            </a:gs>
            <a:gs pos="35000">
              <a:schemeClr val="accent2">
                <a:lumMod val="60000"/>
                <a:lumOff val="40000"/>
              </a:schemeClr>
            </a:gs>
            <a:gs pos="100000">
              <a:schemeClr val="accent2">
                <a:lumMod val="20000"/>
                <a:lumOff val="8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ANC &gt;300</a:t>
          </a:r>
          <a:br>
            <a:rPr lang="en-US" sz="2200" kern="1200" dirty="0" smtClean="0"/>
          </a:br>
          <a:r>
            <a:rPr lang="en-US" sz="2200" kern="1200" dirty="0" smtClean="0"/>
            <a:t>[STOP]</a:t>
          </a:r>
          <a:endParaRPr lang="en-US" sz="2200" kern="1200" dirty="0"/>
        </a:p>
      </dsp:txBody>
      <dsp:txXfrm>
        <a:off x="1708707" y="2792992"/>
        <a:ext cx="1440246" cy="960164"/>
      </dsp:txXfrm>
    </dsp:sp>
    <dsp:sp modelId="{BF349A4B-AB56-440B-94DA-B716180F9FF9}">
      <dsp:nvSpPr>
        <dsp:cNvPr id="0" name=""/>
        <dsp:cNvSpPr/>
      </dsp:nvSpPr>
      <dsp:spPr>
        <a:xfrm>
          <a:off x="3364992" y="2408927"/>
          <a:ext cx="936160" cy="384065"/>
        </a:xfrm>
        <a:custGeom>
          <a:avLst/>
          <a:gdLst/>
          <a:ahLst/>
          <a:cxnLst/>
          <a:rect l="0" t="0" r="0" b="0"/>
          <a:pathLst>
            <a:path>
              <a:moveTo>
                <a:pt x="0" y="0"/>
              </a:moveTo>
              <a:lnTo>
                <a:pt x="0" y="192032"/>
              </a:lnTo>
              <a:lnTo>
                <a:pt x="936160" y="192032"/>
              </a:lnTo>
              <a:lnTo>
                <a:pt x="936160" y="38406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7E0F33-404C-4B21-B9CD-8755DCFDF094}">
      <dsp:nvSpPr>
        <dsp:cNvPr id="0" name=""/>
        <dsp:cNvSpPr/>
      </dsp:nvSpPr>
      <dsp:spPr>
        <a:xfrm>
          <a:off x="3581029" y="2792992"/>
          <a:ext cx="1440246" cy="96016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ANC </a:t>
          </a:r>
          <a:r>
            <a:rPr lang="en-US" sz="2200" u="sng" kern="1200" dirty="0" smtClean="0"/>
            <a:t>&lt;</a:t>
          </a:r>
          <a:r>
            <a:rPr lang="en-US" sz="2200" kern="1200" dirty="0" smtClean="0"/>
            <a:t> 300</a:t>
          </a:r>
          <a:endParaRPr lang="en-US" sz="2200" kern="1200" dirty="0"/>
        </a:p>
      </dsp:txBody>
      <dsp:txXfrm>
        <a:off x="3581029" y="2792992"/>
        <a:ext cx="1440246" cy="960164"/>
      </dsp:txXfrm>
    </dsp:sp>
    <dsp:sp modelId="{EC09F21A-F8BC-47CD-874A-420FD66AA25B}">
      <dsp:nvSpPr>
        <dsp:cNvPr id="0" name=""/>
        <dsp:cNvSpPr/>
      </dsp:nvSpPr>
      <dsp:spPr>
        <a:xfrm>
          <a:off x="4255432" y="3753157"/>
          <a:ext cx="91440" cy="384065"/>
        </a:xfrm>
        <a:custGeom>
          <a:avLst/>
          <a:gdLst/>
          <a:ahLst/>
          <a:cxnLst/>
          <a:rect l="0" t="0" r="0" b="0"/>
          <a:pathLst>
            <a:path>
              <a:moveTo>
                <a:pt x="45720" y="0"/>
              </a:moveTo>
              <a:lnTo>
                <a:pt x="45720" y="38406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67AC85-6AEF-420D-B43C-29BD69435E34}">
      <dsp:nvSpPr>
        <dsp:cNvPr id="0" name=""/>
        <dsp:cNvSpPr/>
      </dsp:nvSpPr>
      <dsp:spPr>
        <a:xfrm>
          <a:off x="3581029" y="4137223"/>
          <a:ext cx="1440246" cy="96016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Predict ANC</a:t>
          </a:r>
          <a:endParaRPr lang="en-US" sz="2200" kern="1200" dirty="0"/>
        </a:p>
      </dsp:txBody>
      <dsp:txXfrm>
        <a:off x="3581029" y="4137223"/>
        <a:ext cx="1440246" cy="96016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1E7D7C-E808-4C50-A746-48C1BCB2B2A6}" type="datetimeFigureOut">
              <a:rPr lang="en-US" smtClean="0"/>
              <a:pPr/>
              <a:t>12/21/2011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43C6BF-1DD9-4907-8261-C3AE4D77ABB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A43C6BF-1DD9-4907-8261-C3AE4D77ABB9}"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Indicate the different</a:t>
            </a:r>
            <a:r>
              <a:rPr lang="en-US" baseline="0" dirty="0" smtClean="0"/>
              <a:t> responses from 0 to 50 and from 50 to 150</a:t>
            </a:r>
          </a:p>
          <a:p>
            <a:endParaRPr lang="en-US" dirty="0" smtClean="0"/>
          </a:p>
          <a:p>
            <a:r>
              <a:rPr lang="en-US" dirty="0" smtClean="0"/>
              <a:t>State that we chose 100 as</a:t>
            </a:r>
            <a:r>
              <a:rPr lang="en-US" baseline="0" dirty="0" smtClean="0"/>
              <a:t> </a:t>
            </a:r>
            <a:r>
              <a:rPr lang="en-US" baseline="0" smtClean="0"/>
              <a:t>our target in EMDS</a:t>
            </a:r>
            <a:endParaRPr lang="en-US" dirty="0"/>
          </a:p>
        </p:txBody>
      </p:sp>
      <p:sp>
        <p:nvSpPr>
          <p:cNvPr id="4" name="Slide Number Placeholder 3"/>
          <p:cNvSpPr>
            <a:spLocks noGrp="1"/>
          </p:cNvSpPr>
          <p:nvPr>
            <p:ph type="sldNum" sz="quarter" idx="10"/>
          </p:nvPr>
        </p:nvSpPr>
        <p:spPr/>
        <p:txBody>
          <a:bodyPr/>
          <a:lstStyle/>
          <a:p>
            <a:fld id="{ECDE3B33-BA0B-489D-8A3F-CA6B324B709B}" type="slidenum">
              <a:rPr lang="en-US" smtClean="0"/>
              <a:pPr/>
              <a:t>19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also chose ANC = 100 as our target for fish richness</a:t>
            </a:r>
          </a:p>
          <a:p>
            <a:endParaRPr lang="en-US" baseline="0" dirty="0" smtClean="0"/>
          </a:p>
          <a:p>
            <a:r>
              <a:rPr lang="en-US" baseline="0" dirty="0" smtClean="0"/>
              <a:t>It is not reasonable to expect that # of species continues to increase beyond ANC = 150,</a:t>
            </a:r>
          </a:p>
          <a:p>
            <a:endParaRPr lang="en-US" baseline="0" dirty="0" smtClean="0"/>
          </a:p>
          <a:p>
            <a:r>
              <a:rPr lang="en-US" baseline="0" dirty="0" smtClean="0"/>
              <a:t>We do not have enough data beyond</a:t>
            </a:r>
            <a:endParaRPr lang="en-US" dirty="0"/>
          </a:p>
        </p:txBody>
      </p:sp>
      <p:sp>
        <p:nvSpPr>
          <p:cNvPr id="4" name="Slide Number Placeholder 3"/>
          <p:cNvSpPr>
            <a:spLocks noGrp="1"/>
          </p:cNvSpPr>
          <p:nvPr>
            <p:ph type="sldNum" sz="quarter" idx="10"/>
          </p:nvPr>
        </p:nvSpPr>
        <p:spPr/>
        <p:txBody>
          <a:bodyPr/>
          <a:lstStyle/>
          <a:p>
            <a:fld id="{ECDE3B33-BA0B-489D-8A3F-CA6B324B709B}" type="slidenum">
              <a:rPr lang="en-US" smtClean="0"/>
              <a:pPr/>
              <a:t>20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DE3B33-BA0B-489D-8A3F-CA6B324B709B}" type="slidenum">
              <a:rPr lang="en-US" smtClean="0"/>
              <a:pPr/>
              <a:t>21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many locations where the EMDS system is weighting</a:t>
            </a:r>
            <a:r>
              <a:rPr lang="en-US" baseline="0" dirty="0" smtClean="0"/>
              <a:t> the predicted ANC values</a:t>
            </a:r>
          </a:p>
          <a:p>
            <a:endParaRPr lang="en-US" baseline="0" dirty="0" smtClean="0"/>
          </a:p>
          <a:p>
            <a:r>
              <a:rPr lang="en-US" baseline="0" dirty="0" smtClean="0"/>
              <a:t>Weights are applied to </a:t>
            </a:r>
            <a:r>
              <a:rPr lang="en-US" baseline="0" dirty="0" err="1" smtClean="0"/>
              <a:t>stati</a:t>
            </a:r>
            <a:endParaRPr lang="en-US" dirty="0"/>
          </a:p>
        </p:txBody>
      </p:sp>
      <p:sp>
        <p:nvSpPr>
          <p:cNvPr id="4" name="Slide Number Placeholder 3"/>
          <p:cNvSpPr>
            <a:spLocks noGrp="1"/>
          </p:cNvSpPr>
          <p:nvPr>
            <p:ph type="sldNum" sz="quarter" idx="10"/>
          </p:nvPr>
        </p:nvSpPr>
        <p:spPr/>
        <p:txBody>
          <a:bodyPr/>
          <a:lstStyle/>
          <a:p>
            <a:fld id="{ECDE3B33-BA0B-489D-8A3F-CA6B324B709B}" type="slidenum">
              <a:rPr lang="en-US" smtClean="0"/>
              <a:pPr/>
              <a:t>22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EMDS</a:t>
            </a:r>
            <a:r>
              <a:rPr lang="en-US" baseline="0" dirty="0" smtClean="0"/>
              <a:t> contains a parameter to adjust sulfur deposition to simulate CL exceedance under different emissions reduction strategies</a:t>
            </a:r>
            <a:endParaRPr lang="en-US" dirty="0"/>
          </a:p>
        </p:txBody>
      </p:sp>
      <p:sp>
        <p:nvSpPr>
          <p:cNvPr id="4" name="Slide Number Placeholder 3"/>
          <p:cNvSpPr>
            <a:spLocks noGrp="1"/>
          </p:cNvSpPr>
          <p:nvPr>
            <p:ph type="sldNum" sz="quarter" idx="10"/>
          </p:nvPr>
        </p:nvSpPr>
        <p:spPr/>
        <p:txBody>
          <a:bodyPr/>
          <a:lstStyle/>
          <a:p>
            <a:fld id="{ECDE3B33-BA0B-489D-8A3F-CA6B324B709B}" type="slidenum">
              <a:rPr lang="en-US" smtClean="0"/>
              <a:pPr/>
              <a:t>30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Primary ecoregions are Blue Ridge, Central Appalachians, and Ridge &amp; valley</a:t>
            </a:r>
            <a:endParaRPr lang="en-US" dirty="0"/>
          </a:p>
        </p:txBody>
      </p:sp>
      <p:sp>
        <p:nvSpPr>
          <p:cNvPr id="4" name="Slide Number Placeholder 3"/>
          <p:cNvSpPr>
            <a:spLocks noGrp="1"/>
          </p:cNvSpPr>
          <p:nvPr>
            <p:ph type="sldNum" sz="quarter" idx="10"/>
          </p:nvPr>
        </p:nvSpPr>
        <p:spPr/>
        <p:txBody>
          <a:bodyPr/>
          <a:lstStyle/>
          <a:p>
            <a:fld id="{CA43C6BF-1DD9-4907-8261-C3AE4D77ABB9}"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BCT,</a:t>
            </a:r>
            <a:r>
              <a:rPr lang="en-US" baseline="0" dirty="0" smtClean="0"/>
              <a:t> BRT, and </a:t>
            </a:r>
            <a:r>
              <a:rPr lang="en-US" baseline="0" dirty="0" smtClean="0"/>
              <a:t>RF </a:t>
            </a:r>
            <a:r>
              <a:rPr lang="en-US" baseline="0" dirty="0" smtClean="0"/>
              <a:t>are machine learning algorithms and ensemble versions of CART methods. </a:t>
            </a:r>
            <a:endParaRPr lang="en-US" dirty="0" smtClean="0"/>
          </a:p>
          <a:p>
            <a:r>
              <a:rPr lang="en-US" baseline="0" dirty="0" smtClean="0"/>
              <a:t>RF outputs </a:t>
            </a:r>
            <a:r>
              <a:rPr lang="en-US" baseline="0" dirty="0" smtClean="0"/>
              <a:t>a majority vote from a </a:t>
            </a:r>
            <a:r>
              <a:rPr lang="en-US" baseline="0" dirty="0" smtClean="0"/>
              <a:t>set of </a:t>
            </a:r>
            <a:r>
              <a:rPr lang="en-US" baseline="0" dirty="0" smtClean="0"/>
              <a:t>naïve trees.</a:t>
            </a:r>
          </a:p>
          <a:p>
            <a:r>
              <a:rPr lang="en-US" baseline="0" dirty="0" smtClean="0"/>
              <a:t>RF uses bagging algorithm to select random samples of training data </a:t>
            </a:r>
            <a:r>
              <a:rPr lang="en-US" b="1" baseline="0" dirty="0" smtClean="0"/>
              <a:t>and</a:t>
            </a:r>
            <a:r>
              <a:rPr lang="en-US" baseline="0" dirty="0" smtClean="0"/>
              <a:t> predictors.</a:t>
            </a:r>
            <a:endParaRPr lang="en-US" dirty="0" smtClean="0"/>
          </a:p>
          <a:p>
            <a:endParaRPr lang="en-US" dirty="0"/>
          </a:p>
        </p:txBody>
      </p:sp>
      <p:sp>
        <p:nvSpPr>
          <p:cNvPr id="4" name="Slide Number Placeholder 3"/>
          <p:cNvSpPr>
            <a:spLocks noGrp="1"/>
          </p:cNvSpPr>
          <p:nvPr>
            <p:ph type="sldNum" sz="quarter" idx="10"/>
          </p:nvPr>
        </p:nvSpPr>
        <p:spPr/>
        <p:txBody>
          <a:bodyPr/>
          <a:lstStyle/>
          <a:p>
            <a:fld id="{CA43C6BF-1DD9-4907-8261-C3AE4D77ABB9}"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Relative importance is based on the mean increase in mean squared error (regression) and decrease in model accuracy (classification) when the variable was left out of the predictor set used to train the individual regression trees within the random forest model. </a:t>
            </a:r>
            <a:endParaRPr lang="en-US" dirty="0"/>
          </a:p>
        </p:txBody>
      </p:sp>
      <p:sp>
        <p:nvSpPr>
          <p:cNvPr id="4" name="Slide Number Placeholder 3"/>
          <p:cNvSpPr>
            <a:spLocks noGrp="1"/>
          </p:cNvSpPr>
          <p:nvPr>
            <p:ph type="sldNum" sz="quarter" idx="10"/>
          </p:nvPr>
        </p:nvSpPr>
        <p:spPr/>
        <p:txBody>
          <a:bodyPr/>
          <a:lstStyle/>
          <a:p>
            <a:fld id="{CA43C6BF-1DD9-4907-8261-C3AE4D77ABB9}"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Gbm</a:t>
            </a:r>
            <a:r>
              <a:rPr lang="en-US" dirty="0" smtClean="0"/>
              <a:t> is a statistical package for machine learning algorithms, and includes BCT and BRT methods. </a:t>
            </a:r>
          </a:p>
          <a:p>
            <a:r>
              <a:rPr lang="en-US" dirty="0" smtClean="0"/>
              <a:t>BCT,</a:t>
            </a:r>
            <a:r>
              <a:rPr lang="en-US" baseline="0" dirty="0" smtClean="0"/>
              <a:t> BRT, and FR are ensemble versions of CART.</a:t>
            </a:r>
          </a:p>
          <a:p>
            <a:r>
              <a:rPr lang="en-US" baseline="0" dirty="0" smtClean="0"/>
              <a:t>They all output a majority vote from a series of naïve trees.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A43C6BF-1DD9-4907-8261-C3AE4D77ABB9}"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Out of bag samples = training data left out while building</a:t>
            </a:r>
            <a:r>
              <a:rPr lang="en-US" baseline="0" dirty="0" smtClean="0"/>
              <a:t> an individual tree</a:t>
            </a:r>
          </a:p>
          <a:p>
            <a:r>
              <a:rPr lang="en-US" baseline="0" dirty="0" smtClean="0"/>
              <a:t>Out of bag error rate computed for each sample</a:t>
            </a:r>
          </a:p>
          <a:p>
            <a:r>
              <a:rPr lang="en-US" baseline="0" dirty="0" smtClean="0"/>
              <a:t>Results averaged over all samples to get RMSE</a:t>
            </a:r>
            <a:endParaRPr lang="en-US" dirty="0" smtClean="0"/>
          </a:p>
          <a:p>
            <a:endParaRPr lang="en-US" dirty="0"/>
          </a:p>
        </p:txBody>
      </p:sp>
      <p:sp>
        <p:nvSpPr>
          <p:cNvPr id="4" name="Slide Number Placeholder 3"/>
          <p:cNvSpPr>
            <a:spLocks noGrp="1"/>
          </p:cNvSpPr>
          <p:nvPr>
            <p:ph type="sldNum" sz="quarter" idx="10"/>
          </p:nvPr>
        </p:nvSpPr>
        <p:spPr/>
        <p:txBody>
          <a:bodyPr/>
          <a:lstStyle/>
          <a:p>
            <a:fld id="{CA43C6BF-1DD9-4907-8261-C3AE4D77ABB9}"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Out of bag samples = training data left out while building</a:t>
            </a:r>
            <a:r>
              <a:rPr lang="en-US" baseline="0" dirty="0" smtClean="0"/>
              <a:t> an individual tree</a:t>
            </a:r>
          </a:p>
          <a:p>
            <a:r>
              <a:rPr lang="en-US" baseline="0" dirty="0" smtClean="0"/>
              <a:t>Out of bag error rate computed for each sample</a:t>
            </a:r>
          </a:p>
          <a:p>
            <a:r>
              <a:rPr lang="en-US" baseline="0" dirty="0" smtClean="0"/>
              <a:t>Results averaged over all samples to get RMSE</a:t>
            </a:r>
            <a:endParaRPr lang="en-US" dirty="0"/>
          </a:p>
        </p:txBody>
      </p:sp>
      <p:sp>
        <p:nvSpPr>
          <p:cNvPr id="4" name="Slide Number Placeholder 3"/>
          <p:cNvSpPr>
            <a:spLocks noGrp="1"/>
          </p:cNvSpPr>
          <p:nvPr>
            <p:ph type="sldNum" sz="quarter" idx="10"/>
          </p:nvPr>
        </p:nvSpPr>
        <p:spPr/>
        <p:txBody>
          <a:bodyPr/>
          <a:lstStyle/>
          <a:p>
            <a:fld id="{CA43C6BF-1DD9-4907-8261-C3AE4D77ABB9}"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Naïve =</a:t>
            </a:r>
            <a:r>
              <a:rPr lang="en-US" baseline="0" dirty="0" smtClean="0"/>
              <a:t> randomly selected sets of predictors</a:t>
            </a:r>
            <a:endParaRPr lang="en-US" dirty="0"/>
          </a:p>
        </p:txBody>
      </p:sp>
      <p:sp>
        <p:nvSpPr>
          <p:cNvPr id="4" name="Slide Number Placeholder 3"/>
          <p:cNvSpPr>
            <a:spLocks noGrp="1"/>
          </p:cNvSpPr>
          <p:nvPr>
            <p:ph type="sldNum" sz="quarter" idx="10"/>
          </p:nvPr>
        </p:nvSpPr>
        <p:spPr/>
        <p:txBody>
          <a:bodyPr/>
          <a:lstStyle/>
          <a:p>
            <a:fld id="{CA43C6BF-1DD9-4907-8261-C3AE4D77ABB9}"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biological response functions in EMDS focus on </a:t>
            </a:r>
            <a:r>
              <a:rPr lang="en-US" baseline="0" dirty="0" err="1" smtClean="0"/>
              <a:t>macroinvertebrates</a:t>
            </a:r>
            <a:r>
              <a:rPr lang="en-US" baseline="0" dirty="0" smtClean="0"/>
              <a:t> (</a:t>
            </a:r>
            <a:r>
              <a:rPr lang="en-US" baseline="0" dirty="0" err="1" smtClean="0"/>
              <a:t>specifially</a:t>
            </a:r>
            <a:r>
              <a:rPr lang="en-US" baseline="0" dirty="0" smtClean="0"/>
              <a:t>, aquatic insects) and fish</a:t>
            </a:r>
          </a:p>
          <a:p>
            <a:endParaRPr lang="en-US" baseline="0" dirty="0" smtClean="0"/>
          </a:p>
          <a:p>
            <a:r>
              <a:rPr lang="en-US" baseline="0" dirty="0" err="1" smtClean="0"/>
              <a:t>Macroinvertebrate</a:t>
            </a:r>
            <a:r>
              <a:rPr lang="en-US" baseline="0" dirty="0" smtClean="0"/>
              <a:t> assemblages have been well established as indicators of water quality and are and </a:t>
            </a:r>
            <a:r>
              <a:rPr lang="en-US" baseline="0" dirty="0" err="1" smtClean="0"/>
              <a:t>imporant</a:t>
            </a:r>
            <a:r>
              <a:rPr lang="en-US" baseline="0" dirty="0" smtClean="0"/>
              <a:t> part of the food chain</a:t>
            </a:r>
            <a:endParaRPr lang="en-US" dirty="0"/>
          </a:p>
        </p:txBody>
      </p:sp>
      <p:sp>
        <p:nvSpPr>
          <p:cNvPr id="4" name="Slide Number Placeholder 3"/>
          <p:cNvSpPr>
            <a:spLocks noGrp="1"/>
          </p:cNvSpPr>
          <p:nvPr>
            <p:ph type="sldNum" sz="quarter" idx="10"/>
          </p:nvPr>
        </p:nvSpPr>
        <p:spPr/>
        <p:txBody>
          <a:bodyPr/>
          <a:lstStyle/>
          <a:p>
            <a:fld id="{ECDE3B33-BA0B-489D-8A3F-CA6B324B709B}" type="slidenum">
              <a:rPr lang="en-US" smtClean="0"/>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50B3CA-87DE-47B8-9505-82507BF02D82}" type="datetimeFigureOut">
              <a:rPr lang="en-US" smtClean="0"/>
              <a:pPr/>
              <a:t>12/21/2011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3C340F-8429-4F16-B0AD-036C3AD3FD0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50B3CA-87DE-47B8-9505-82507BF02D82}" type="datetimeFigureOut">
              <a:rPr lang="en-US" smtClean="0"/>
              <a:pPr/>
              <a:t>12/21/2011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3C340F-8429-4F16-B0AD-036C3AD3FD0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50B3CA-87DE-47B8-9505-82507BF02D82}" type="datetimeFigureOut">
              <a:rPr lang="en-US" smtClean="0"/>
              <a:pPr/>
              <a:t>12/21/2011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3C340F-8429-4F16-B0AD-036C3AD3FD0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50B3CA-87DE-47B8-9505-82507BF02D82}" type="datetimeFigureOut">
              <a:rPr lang="en-US" smtClean="0"/>
              <a:pPr/>
              <a:t>12/21/2011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3C340F-8429-4F16-B0AD-036C3AD3FD0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50B3CA-87DE-47B8-9505-82507BF02D82}" type="datetimeFigureOut">
              <a:rPr lang="en-US" smtClean="0"/>
              <a:pPr/>
              <a:t>12/21/2011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3C340F-8429-4F16-B0AD-036C3AD3FD0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50B3CA-87DE-47B8-9505-82507BF02D82}" type="datetimeFigureOut">
              <a:rPr lang="en-US" smtClean="0"/>
              <a:pPr/>
              <a:t>12/21/2011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3C340F-8429-4F16-B0AD-036C3AD3FD0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50B3CA-87DE-47B8-9505-82507BF02D82}" type="datetimeFigureOut">
              <a:rPr lang="en-US" smtClean="0"/>
              <a:pPr/>
              <a:t>12/21/2011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3C340F-8429-4F16-B0AD-036C3AD3FD0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50B3CA-87DE-47B8-9505-82507BF02D82}" type="datetimeFigureOut">
              <a:rPr lang="en-US" smtClean="0"/>
              <a:pPr/>
              <a:t>12/21/2011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3C340F-8429-4F16-B0AD-036C3AD3FD0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50B3CA-87DE-47B8-9505-82507BF02D82}" type="datetimeFigureOut">
              <a:rPr lang="en-US" smtClean="0"/>
              <a:pPr/>
              <a:t>12/21/2011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3C340F-8429-4F16-B0AD-036C3AD3FD0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50B3CA-87DE-47B8-9505-82507BF02D82}" type="datetimeFigureOut">
              <a:rPr lang="en-US" smtClean="0"/>
              <a:pPr/>
              <a:t>12/21/2011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3C340F-8429-4F16-B0AD-036C3AD3FD0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50B3CA-87DE-47B8-9505-82507BF02D82}" type="datetimeFigureOut">
              <a:rPr lang="en-US" smtClean="0"/>
              <a:pPr/>
              <a:t>12/21/2011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3C340F-8429-4F16-B0AD-036C3AD3FD0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50B3CA-87DE-47B8-9505-82507BF02D82}" type="datetimeFigureOut">
              <a:rPr lang="en-US" smtClean="0"/>
              <a:pPr/>
              <a:t>12/21/2011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3C340F-8429-4F16-B0AD-036C3AD3FD0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600200"/>
          </a:xfrm>
        </p:spPr>
        <p:txBody>
          <a:bodyPr>
            <a:noAutofit/>
          </a:bodyPr>
          <a:lstStyle/>
          <a:p>
            <a:r>
              <a:rPr lang="en-US" sz="2800" dirty="0" smtClean="0">
                <a:solidFill>
                  <a:srgbClr val="FFFF99"/>
                </a:solidFill>
                <a:latin typeface="Comic Sans MS" pitchFamily="66" charset="0"/>
              </a:rPr>
              <a:t>Spatial Decision Support for Assessing Impacts of Atmospheric Sulfur Deposition on Aquatic Ecosystems in the Southern Appalachian Region</a:t>
            </a:r>
          </a:p>
        </p:txBody>
      </p:sp>
      <p:sp>
        <p:nvSpPr>
          <p:cNvPr id="9" name="Subtitle 2"/>
          <p:cNvSpPr txBox="1">
            <a:spLocks/>
          </p:cNvSpPr>
          <p:nvPr/>
        </p:nvSpPr>
        <p:spPr>
          <a:xfrm>
            <a:off x="0" y="4953000"/>
            <a:ext cx="9144000" cy="1905000"/>
          </a:xfrm>
          <a:prstGeom prst="rect">
            <a:avLst/>
          </a:prstGeom>
        </p:spPr>
        <p:txBody>
          <a:bodyPr vert="horz" lIns="91440" tIns="45720" rIns="91440" bIns="45720" rtlCol="0">
            <a:noAutofit/>
          </a:bodyPr>
          <a:lstStyle/>
          <a:p>
            <a:pPr lvl="0">
              <a:spcBef>
                <a:spcPct val="20000"/>
              </a:spcBef>
            </a:pPr>
            <a:r>
              <a:rPr lang="en-US" sz="2200" dirty="0" smtClean="0">
                <a:solidFill>
                  <a:schemeClr val="bg1"/>
                </a:solidFill>
                <a:latin typeface="Comic Sans MS" pitchFamily="66" charset="0"/>
              </a:rPr>
              <a:t>Keith Reynolds, Paul </a:t>
            </a:r>
            <a:r>
              <a:rPr kumimoji="0" lang="en-US" sz="2200" b="0" i="0" u="none" strike="noStrike" kern="1200" cap="none" spc="0" normalizeH="0" baseline="0" noProof="0" dirty="0" smtClean="0">
                <a:ln>
                  <a:noFill/>
                </a:ln>
                <a:solidFill>
                  <a:schemeClr val="bg1"/>
                </a:solidFill>
                <a:effectLst/>
                <a:uLnTx/>
                <a:uFillTx/>
                <a:latin typeface="Comic Sans MS" pitchFamily="66" charset="0"/>
                <a:ea typeface="+mn-ea"/>
                <a:cs typeface="+mn-cs"/>
              </a:rPr>
              <a:t>Hessburg, Nicholas Povak</a:t>
            </a:r>
            <a:r>
              <a:rPr lang="en-US" sz="2200" dirty="0" smtClean="0">
                <a:solidFill>
                  <a:schemeClr val="bg1"/>
                </a:solidFill>
                <a:latin typeface="Comic Sans MS" pitchFamily="66" charset="0"/>
              </a:rPr>
              <a:t>, and Brion Salter</a:t>
            </a:r>
            <a:endParaRPr kumimoji="0" lang="en-US" sz="2200" b="0" i="0" u="none" strike="noStrike" kern="1200" cap="none" spc="0" normalizeH="0" baseline="0" noProof="0" dirty="0" smtClean="0">
              <a:ln>
                <a:noFill/>
              </a:ln>
              <a:solidFill>
                <a:schemeClr val="bg1"/>
              </a:solidFill>
              <a:effectLst/>
              <a:uLnTx/>
              <a:uFillTx/>
              <a:latin typeface="Comic Sans MS" pitchFamily="66"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200" b="0" i="0" u="none" strike="noStrike" kern="1200" cap="none" spc="0" normalizeH="0" baseline="0" noProof="0" dirty="0" smtClean="0">
                <a:ln>
                  <a:noFill/>
                </a:ln>
                <a:solidFill>
                  <a:schemeClr val="bg1"/>
                </a:solidFill>
                <a:effectLst/>
                <a:uLnTx/>
                <a:uFillTx/>
                <a:latin typeface="Comic Sans MS" pitchFamily="66" charset="0"/>
                <a:ea typeface="+mn-ea"/>
                <a:cs typeface="+mn-cs"/>
              </a:rPr>
              <a:t>   	</a:t>
            </a:r>
            <a:r>
              <a:rPr kumimoji="0" lang="en-US" sz="2200" b="0" i="0" u="none" strike="noStrike" kern="1200" cap="none" spc="0" normalizeH="0" baseline="0" noProof="0" dirty="0" smtClean="0">
                <a:ln>
                  <a:noFill/>
                </a:ln>
                <a:solidFill>
                  <a:srgbClr val="99FF99"/>
                </a:solidFill>
                <a:effectLst/>
                <a:uLnTx/>
                <a:uFillTx/>
                <a:latin typeface="Comic Sans MS" pitchFamily="66" charset="0"/>
                <a:ea typeface="+mn-ea"/>
                <a:cs typeface="+mn-cs"/>
              </a:rPr>
              <a:t>USDA-Forest Service, Pacific Northwest Research Station,                 	Wenatchee, WA and Corvallis, OR</a:t>
            </a:r>
            <a:br>
              <a:rPr kumimoji="0" lang="en-US" sz="2200" b="0" i="0" u="none" strike="noStrike" kern="1200" cap="none" spc="0" normalizeH="0" baseline="0" noProof="0" dirty="0" smtClean="0">
                <a:ln>
                  <a:noFill/>
                </a:ln>
                <a:solidFill>
                  <a:srgbClr val="99FF99"/>
                </a:solidFill>
                <a:effectLst/>
                <a:uLnTx/>
                <a:uFillTx/>
                <a:latin typeface="Comic Sans MS" pitchFamily="66" charset="0"/>
                <a:ea typeface="+mn-ea"/>
                <a:cs typeface="+mn-cs"/>
              </a:rPr>
            </a:br>
            <a:r>
              <a:rPr kumimoji="0" lang="en-US" sz="2200" b="0" i="0" u="none" strike="noStrike" kern="1200" cap="none" spc="0" normalizeH="0" baseline="0" noProof="0" dirty="0" smtClean="0">
                <a:ln>
                  <a:noFill/>
                </a:ln>
                <a:solidFill>
                  <a:schemeClr val="bg1"/>
                </a:solidFill>
                <a:effectLst/>
                <a:uLnTx/>
                <a:uFillTx/>
                <a:latin typeface="Comic Sans MS" pitchFamily="66" charset="0"/>
                <a:ea typeface="+mn-ea"/>
                <a:cs typeface="+mn-cs"/>
              </a:rPr>
              <a:t>Tim Sullivan and Todd McDonnell</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200" b="0" i="0" u="none" strike="noStrike" kern="1200" cap="none" spc="0" normalizeH="0" baseline="0" noProof="0" dirty="0" smtClean="0">
                <a:ln>
                  <a:noFill/>
                </a:ln>
                <a:solidFill>
                  <a:srgbClr val="99FF99"/>
                </a:solidFill>
                <a:effectLst/>
                <a:uLnTx/>
                <a:uFillTx/>
                <a:latin typeface="Comic Sans MS" pitchFamily="66" charset="0"/>
                <a:ea typeface="+mn-ea"/>
                <a:cs typeface="+mn-cs"/>
              </a:rPr>
              <a:t>   	E&amp;S Environmental Chemistry, Corvallis, OR</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200" b="0" i="0" u="none" strike="noStrike" kern="1200" cap="none" spc="0" normalizeH="0" baseline="0" noProof="0" dirty="0" smtClean="0">
                <a:ln>
                  <a:noFill/>
                </a:ln>
                <a:solidFill>
                  <a:schemeClr val="bg1"/>
                </a:solidFill>
                <a:effectLst/>
                <a:uLnTx/>
                <a:uFillTx/>
                <a:latin typeface="Comic Sans MS" pitchFamily="66" charset="0"/>
                <a:ea typeface="+mn-ea"/>
                <a:cs typeface="+mn-cs"/>
              </a:rPr>
              <a:t/>
            </a:r>
            <a:br>
              <a:rPr kumimoji="0" lang="en-US" sz="2200" b="0" i="0" u="none" strike="noStrike" kern="1200" cap="none" spc="0" normalizeH="0" baseline="0" noProof="0" dirty="0" smtClean="0">
                <a:ln>
                  <a:noFill/>
                </a:ln>
                <a:solidFill>
                  <a:schemeClr val="bg1"/>
                </a:solidFill>
                <a:effectLst/>
                <a:uLnTx/>
                <a:uFillTx/>
                <a:latin typeface="Comic Sans MS" pitchFamily="66" charset="0"/>
                <a:ea typeface="+mn-ea"/>
                <a:cs typeface="+mn-cs"/>
              </a:rPr>
            </a:br>
            <a:endParaRPr kumimoji="0" lang="en-US" sz="2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grpSp>
        <p:nvGrpSpPr>
          <p:cNvPr id="5" name="Group 4"/>
          <p:cNvGrpSpPr/>
          <p:nvPr/>
        </p:nvGrpSpPr>
        <p:grpSpPr>
          <a:xfrm>
            <a:off x="0" y="1752600"/>
            <a:ext cx="9144000" cy="3200401"/>
            <a:chOff x="0" y="1752600"/>
            <a:chExt cx="9144000" cy="3200401"/>
          </a:xfrm>
        </p:grpSpPr>
        <p:pic>
          <p:nvPicPr>
            <p:cNvPr id="6" name="Picture 4" descr="http://www.wvcommerce.org/App_Media/Assets/images/naturalresources/ElkSprings_450.jpg"/>
            <p:cNvPicPr>
              <a:picLocks noChangeAspect="1" noChangeArrowheads="1"/>
            </p:cNvPicPr>
            <p:nvPr/>
          </p:nvPicPr>
          <p:blipFill>
            <a:blip r:embed="rId2" cstate="print"/>
            <a:srcRect/>
            <a:stretch>
              <a:fillRect/>
            </a:stretch>
          </p:blipFill>
          <p:spPr bwMode="auto">
            <a:xfrm>
              <a:off x="2133600" y="1752600"/>
              <a:ext cx="7010400" cy="3191933"/>
            </a:xfrm>
            <a:prstGeom prst="rect">
              <a:avLst/>
            </a:prstGeom>
            <a:noFill/>
          </p:spPr>
        </p:pic>
        <p:pic>
          <p:nvPicPr>
            <p:cNvPr id="7" name="Picture 6" descr="http://farm2.static.flickr.com/1161/571737708_9d0d02fa49.jpg"/>
            <p:cNvPicPr>
              <a:picLocks noChangeAspect="1" noChangeArrowheads="1"/>
            </p:cNvPicPr>
            <p:nvPr/>
          </p:nvPicPr>
          <p:blipFill>
            <a:blip r:embed="rId3" cstate="print"/>
            <a:srcRect/>
            <a:stretch>
              <a:fillRect/>
            </a:stretch>
          </p:blipFill>
          <p:spPr bwMode="auto">
            <a:xfrm>
              <a:off x="0" y="1752601"/>
              <a:ext cx="4648200" cy="3200400"/>
            </a:xfrm>
            <a:prstGeom prst="rect">
              <a:avLst/>
            </a:prstGeom>
            <a:noFill/>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2400" y="76200"/>
            <a:ext cx="8915400" cy="584775"/>
          </a:xfrm>
          <a:prstGeom prst="rect">
            <a:avLst/>
          </a:prstGeom>
        </p:spPr>
        <p:txBody>
          <a:bodyPr wrap="square">
            <a:spAutoFit/>
          </a:bodyPr>
          <a:lstStyle/>
          <a:p>
            <a:r>
              <a:rPr lang="en-US" sz="3200" dirty="0" smtClean="0">
                <a:solidFill>
                  <a:srgbClr val="FFFF99"/>
                </a:solidFill>
                <a:latin typeface="Comic Sans MS" pitchFamily="66" charset="0"/>
              </a:rPr>
              <a:t>Continuous RF model performance, best model</a:t>
            </a:r>
          </a:p>
        </p:txBody>
      </p:sp>
      <p:sp>
        <p:nvSpPr>
          <p:cNvPr id="7" name="TextBox 6"/>
          <p:cNvSpPr txBox="1"/>
          <p:nvPr/>
        </p:nvSpPr>
        <p:spPr>
          <a:xfrm>
            <a:off x="304800" y="1354753"/>
            <a:ext cx="2743200" cy="4893647"/>
          </a:xfrm>
          <a:prstGeom prst="rect">
            <a:avLst/>
          </a:prstGeom>
          <a:noFill/>
        </p:spPr>
        <p:txBody>
          <a:bodyPr wrap="square" rtlCol="0">
            <a:spAutoFit/>
          </a:bodyPr>
          <a:lstStyle/>
          <a:p>
            <a:r>
              <a:rPr lang="en-US" sz="2400" dirty="0" smtClean="0">
                <a:solidFill>
                  <a:schemeClr val="bg1"/>
                </a:solidFill>
              </a:rPr>
              <a:t>Predicted vs. observed ANC</a:t>
            </a:r>
          </a:p>
          <a:p>
            <a:endParaRPr lang="en-US" sz="2400" dirty="0" smtClean="0">
              <a:solidFill>
                <a:schemeClr val="bg1"/>
              </a:solidFill>
            </a:endParaRPr>
          </a:p>
          <a:p>
            <a:r>
              <a:rPr lang="en-US" sz="2400" dirty="0" smtClean="0">
                <a:solidFill>
                  <a:srgbClr val="FF0000"/>
                </a:solidFill>
              </a:rPr>
              <a:t>Red dots </a:t>
            </a:r>
            <a:r>
              <a:rPr lang="en-US" sz="2400" dirty="0" smtClean="0">
                <a:solidFill>
                  <a:schemeClr val="bg1"/>
                </a:solidFill>
              </a:rPr>
              <a:t>represent predictions made for the sampled data locations</a:t>
            </a:r>
          </a:p>
          <a:p>
            <a:endParaRPr lang="en-US" sz="2400" dirty="0" smtClean="0">
              <a:solidFill>
                <a:schemeClr val="bg1"/>
              </a:solidFill>
            </a:endParaRPr>
          </a:p>
          <a:p>
            <a:r>
              <a:rPr lang="en-US" sz="2400" b="1" dirty="0" smtClean="0">
                <a:ln>
                  <a:solidFill>
                    <a:schemeClr val="tx1"/>
                  </a:solidFill>
                </a:ln>
                <a:solidFill>
                  <a:srgbClr val="FFFFCC"/>
                </a:solidFill>
              </a:rPr>
              <a:t>The diagonal represents perfect  correspondence btw observations and predictions</a:t>
            </a:r>
            <a:endParaRPr lang="en-US" sz="2400" b="1" dirty="0">
              <a:ln>
                <a:solidFill>
                  <a:schemeClr val="tx1"/>
                </a:solidFill>
              </a:ln>
              <a:solidFill>
                <a:srgbClr val="FFFFCC"/>
              </a:solidFill>
            </a:endParaRPr>
          </a:p>
        </p:txBody>
      </p:sp>
      <p:pic>
        <p:nvPicPr>
          <p:cNvPr id="6" name="Picture 5" descr="ANC_observed_vs_predicted.png"/>
          <p:cNvPicPr>
            <a:picLocks noChangeAspect="1"/>
          </p:cNvPicPr>
          <p:nvPr/>
        </p:nvPicPr>
        <p:blipFill>
          <a:blip r:embed="rId2" cstate="print"/>
          <a:stretch>
            <a:fillRect/>
          </a:stretch>
        </p:blipFill>
        <p:spPr>
          <a:xfrm>
            <a:off x="3200400" y="990600"/>
            <a:ext cx="5638800" cy="5638800"/>
          </a:xfrm>
          <a:prstGeom prst="rect">
            <a:avLst/>
          </a:prstGeom>
        </p:spPr>
      </p:pic>
      <p:sp>
        <p:nvSpPr>
          <p:cNvPr id="9" name="Rectangle 8"/>
          <p:cNvSpPr/>
          <p:nvPr/>
        </p:nvSpPr>
        <p:spPr>
          <a:xfrm>
            <a:off x="4800600" y="2057400"/>
            <a:ext cx="1981200" cy="3733800"/>
          </a:xfrm>
          <a:prstGeom prst="rect">
            <a:avLst/>
          </a:prstGeom>
          <a:solidFill>
            <a:schemeClr val="accent1">
              <a:alpha val="19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1508105"/>
          </a:xfrm>
          <a:prstGeom prst="rect">
            <a:avLst/>
          </a:prstGeom>
          <a:noFill/>
        </p:spPr>
        <p:txBody>
          <a:bodyPr wrap="square" rtlCol="0">
            <a:spAutoFit/>
          </a:bodyPr>
          <a:lstStyle/>
          <a:p>
            <a:r>
              <a:rPr lang="en-US" sz="3200" dirty="0" smtClean="0">
                <a:solidFill>
                  <a:srgbClr val="FFFF99"/>
                </a:solidFill>
                <a:latin typeface="Comic Sans MS" pitchFamily="66" charset="0"/>
              </a:rPr>
              <a:t>Predicted ANC</a:t>
            </a:r>
            <a:endParaRPr lang="en-US" sz="2000" dirty="0" smtClean="0">
              <a:solidFill>
                <a:schemeClr val="bg1"/>
              </a:solidFill>
            </a:endParaRPr>
          </a:p>
          <a:p>
            <a:pPr marL="166688" indent="-107950">
              <a:buClr>
                <a:schemeClr val="bg1"/>
              </a:buClr>
              <a:buSzPct val="100000"/>
              <a:buFont typeface="Arial" pitchFamily="34" charset="0"/>
              <a:buChar char="•"/>
            </a:pPr>
            <a:r>
              <a:rPr lang="en-US" sz="2000" dirty="0" smtClean="0">
                <a:solidFill>
                  <a:schemeClr val="bg1"/>
                </a:solidFill>
              </a:rPr>
              <a:t> Model 46, imbalanced data, 0.7 cutoff probability, &lt;300 µeq∙L</a:t>
            </a:r>
            <a:r>
              <a:rPr lang="en-US" sz="2000" baseline="30000" dirty="0" smtClean="0">
                <a:solidFill>
                  <a:schemeClr val="bg1"/>
                </a:solidFill>
              </a:rPr>
              <a:t>-1</a:t>
            </a:r>
            <a:r>
              <a:rPr lang="en-US" sz="2000" dirty="0" smtClean="0">
                <a:solidFill>
                  <a:schemeClr val="bg1"/>
                </a:solidFill>
              </a:rPr>
              <a:t> ANC threshold </a:t>
            </a:r>
          </a:p>
          <a:p>
            <a:pPr marL="166688" indent="-107950">
              <a:buClr>
                <a:schemeClr val="bg1"/>
              </a:buClr>
              <a:buSzPct val="100000"/>
              <a:buFont typeface="Arial" pitchFamily="34" charset="0"/>
              <a:buChar char="•"/>
            </a:pPr>
            <a:r>
              <a:rPr lang="en-US" sz="2000" dirty="0" smtClean="0">
                <a:solidFill>
                  <a:schemeClr val="bg1"/>
                </a:solidFill>
              </a:rPr>
              <a:t> Mean ANC prediction based on 1,000 naïve regression trees. </a:t>
            </a:r>
          </a:p>
          <a:p>
            <a:pPr marL="166688" indent="-107950">
              <a:buClr>
                <a:schemeClr val="bg1"/>
              </a:buClr>
              <a:buSzPct val="100000"/>
              <a:buFont typeface="Arial" pitchFamily="34" charset="0"/>
              <a:buChar char="•"/>
            </a:pPr>
            <a:r>
              <a:rPr lang="en-US" sz="2000" dirty="0" smtClean="0">
                <a:solidFill>
                  <a:schemeClr val="bg1"/>
                </a:solidFill>
              </a:rPr>
              <a:t> ANC units are µeq∙L</a:t>
            </a:r>
            <a:r>
              <a:rPr lang="en-US" sz="2000" baseline="30000" dirty="0" smtClean="0">
                <a:solidFill>
                  <a:schemeClr val="bg1"/>
                </a:solidFill>
              </a:rPr>
              <a:t>-1</a:t>
            </a:r>
            <a:r>
              <a:rPr lang="en-US" sz="2000" dirty="0" smtClean="0">
                <a:solidFill>
                  <a:schemeClr val="bg1"/>
                </a:solidFill>
              </a:rPr>
              <a:t> .</a:t>
            </a:r>
          </a:p>
        </p:txBody>
      </p:sp>
      <p:sp>
        <p:nvSpPr>
          <p:cNvPr id="8" name="TextBox 7"/>
          <p:cNvSpPr txBox="1"/>
          <p:nvPr/>
        </p:nvSpPr>
        <p:spPr>
          <a:xfrm>
            <a:off x="762000" y="6019800"/>
            <a:ext cx="8033738" cy="707886"/>
          </a:xfrm>
          <a:prstGeom prst="rect">
            <a:avLst/>
          </a:prstGeom>
          <a:noFill/>
        </p:spPr>
        <p:txBody>
          <a:bodyPr wrap="none" rtlCol="0">
            <a:spAutoFit/>
          </a:bodyPr>
          <a:lstStyle/>
          <a:p>
            <a:r>
              <a:rPr lang="en-US" sz="2000" b="1" dirty="0" smtClean="0">
                <a:solidFill>
                  <a:schemeClr val="bg1"/>
                </a:solidFill>
              </a:rPr>
              <a:t>Note</a:t>
            </a:r>
            <a:r>
              <a:rPr lang="en-US" sz="2000" dirty="0" smtClean="0">
                <a:solidFill>
                  <a:schemeClr val="bg1"/>
                </a:solidFill>
              </a:rPr>
              <a:t>:  We predicted ANC for 159 MM grid cells using 933 sampled cells;</a:t>
            </a:r>
          </a:p>
          <a:p>
            <a:r>
              <a:rPr lang="en-US" sz="2000" dirty="0" smtClean="0">
                <a:solidFill>
                  <a:schemeClr val="bg1"/>
                </a:solidFill>
              </a:rPr>
              <a:t>             Stream networks represented by 4MM cells, 1/40</a:t>
            </a:r>
            <a:r>
              <a:rPr lang="en-US" sz="2000" baseline="30000" dirty="0" smtClean="0">
                <a:solidFill>
                  <a:schemeClr val="bg1"/>
                </a:solidFill>
              </a:rPr>
              <a:t>th</a:t>
            </a:r>
            <a:r>
              <a:rPr lang="en-US" sz="2000" dirty="0" smtClean="0">
                <a:solidFill>
                  <a:schemeClr val="bg1"/>
                </a:solidFill>
              </a:rPr>
              <a:t>, more tractable </a:t>
            </a:r>
            <a:endParaRPr lang="en-US" sz="2000" dirty="0">
              <a:solidFill>
                <a:schemeClr val="bg1"/>
              </a:solidFill>
            </a:endParaRPr>
          </a:p>
        </p:txBody>
      </p:sp>
      <p:grpSp>
        <p:nvGrpSpPr>
          <p:cNvPr id="14" name="Group 13"/>
          <p:cNvGrpSpPr/>
          <p:nvPr/>
        </p:nvGrpSpPr>
        <p:grpSpPr>
          <a:xfrm>
            <a:off x="1524000" y="1600200"/>
            <a:ext cx="6096000" cy="4343400"/>
            <a:chOff x="2971800" y="1371600"/>
            <a:chExt cx="5943600" cy="4129504"/>
          </a:xfrm>
        </p:grpSpPr>
        <p:pic>
          <p:nvPicPr>
            <p:cNvPr id="12" name="Picture 11" descr="ANC_Mean.png"/>
            <p:cNvPicPr>
              <a:picLocks noChangeAspect="1"/>
            </p:cNvPicPr>
            <p:nvPr/>
          </p:nvPicPr>
          <p:blipFill>
            <a:blip r:embed="rId3" cstate="print"/>
            <a:srcRect l="10535" t="7477" r="10356" b="7892"/>
            <a:stretch>
              <a:fillRect/>
            </a:stretch>
          </p:blipFill>
          <p:spPr>
            <a:xfrm>
              <a:off x="2971800" y="1371600"/>
              <a:ext cx="2971800" cy="4129504"/>
            </a:xfrm>
            <a:prstGeom prst="rect">
              <a:avLst/>
            </a:prstGeom>
          </p:spPr>
        </p:pic>
        <p:pic>
          <p:nvPicPr>
            <p:cNvPr id="13" name="Picture 12" descr="ANC_SD_LT300.png"/>
            <p:cNvPicPr>
              <a:picLocks noChangeAspect="1"/>
            </p:cNvPicPr>
            <p:nvPr/>
          </p:nvPicPr>
          <p:blipFill>
            <a:blip r:embed="rId4" cstate="print"/>
            <a:srcRect l="10826" t="7929" r="10762" b="7929"/>
            <a:stretch>
              <a:fillRect/>
            </a:stretch>
          </p:blipFill>
          <p:spPr>
            <a:xfrm>
              <a:off x="5943600" y="1371600"/>
              <a:ext cx="2971800" cy="4129504"/>
            </a:xfrm>
            <a:prstGeom prst="rect">
              <a:avLst/>
            </a:prstGeom>
          </p:spPr>
        </p:pic>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12</a:t>
            </a:fld>
            <a:endParaRPr kumimoji="0" lang="en-US" sz="1200">
              <a:solidFill>
                <a:schemeClr val="tx2"/>
              </a:solidFill>
            </a:endParaRPr>
          </a:p>
        </p:txBody>
      </p:sp>
      <p:pic>
        <p:nvPicPr>
          <p:cNvPr id="8" name="Picture 7" descr="LowANC_predictions.jpg"/>
          <p:cNvPicPr>
            <a:picLocks noChangeAspect="1"/>
          </p:cNvPicPr>
          <p:nvPr/>
        </p:nvPicPr>
        <p:blipFill>
          <a:blip r:embed="rId2" cstate="print"/>
          <a:stretch>
            <a:fillRect/>
          </a:stretch>
        </p:blipFill>
        <p:spPr>
          <a:xfrm>
            <a:off x="2159023" y="306324"/>
            <a:ext cx="4825954" cy="624535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488668"/>
            <a:ext cx="8686800" cy="369332"/>
          </a:xfrm>
          <a:prstGeom prst="rect">
            <a:avLst/>
          </a:prstGeom>
          <a:noFill/>
        </p:spPr>
        <p:txBody>
          <a:bodyPr wrap="square" rtlCol="0">
            <a:spAutoFit/>
          </a:bodyPr>
          <a:lstStyle/>
          <a:p>
            <a:pPr marL="228600" indent="-228600"/>
            <a:r>
              <a:rPr lang="en-US" b="1" dirty="0" smtClean="0">
                <a:solidFill>
                  <a:schemeClr val="bg1"/>
                </a:solidFill>
              </a:rPr>
              <a:t>Data Sources:</a:t>
            </a:r>
            <a:r>
              <a:rPr lang="en-US" dirty="0" smtClean="0">
                <a:solidFill>
                  <a:schemeClr val="bg1"/>
                </a:solidFill>
              </a:rPr>
              <a:t>  Ameriflux, PRISM, STATSGO, EPA-CMAQ, NED, NLCD2000, E&amp;S </a:t>
            </a:r>
            <a:r>
              <a:rPr lang="en-US" dirty="0" err="1" smtClean="0">
                <a:solidFill>
                  <a:schemeClr val="bg1"/>
                </a:solidFill>
              </a:rPr>
              <a:t>Env</a:t>
            </a:r>
            <a:r>
              <a:rPr lang="en-US" dirty="0" smtClean="0">
                <a:solidFill>
                  <a:schemeClr val="bg1"/>
                </a:solidFill>
              </a:rPr>
              <a:t> </a:t>
            </a:r>
            <a:r>
              <a:rPr lang="en-US" dirty="0" err="1" smtClean="0">
                <a:solidFill>
                  <a:schemeClr val="bg1"/>
                </a:solidFill>
              </a:rPr>
              <a:t>Chem</a:t>
            </a:r>
            <a:endParaRPr lang="en-US" dirty="0">
              <a:solidFill>
                <a:schemeClr val="bg1"/>
              </a:solidFill>
            </a:endParaRPr>
          </a:p>
        </p:txBody>
      </p:sp>
      <p:sp>
        <p:nvSpPr>
          <p:cNvPr id="5" name="Title 1"/>
          <p:cNvSpPr>
            <a:spLocks noGrp="1"/>
          </p:cNvSpPr>
          <p:nvPr>
            <p:ph type="ctrTitle"/>
          </p:nvPr>
        </p:nvSpPr>
        <p:spPr>
          <a:xfrm>
            <a:off x="228600" y="-76200"/>
            <a:ext cx="8686800" cy="1066800"/>
          </a:xfrm>
        </p:spPr>
        <p:txBody>
          <a:bodyPr>
            <a:noAutofit/>
          </a:bodyPr>
          <a:lstStyle/>
          <a:p>
            <a:r>
              <a:rPr lang="en-US" sz="3200" dirty="0" err="1" smtClean="0">
                <a:solidFill>
                  <a:srgbClr val="FFFF99"/>
                </a:solidFill>
                <a:latin typeface="Comic Sans MS" pitchFamily="66" charset="0"/>
              </a:rPr>
              <a:t>BCw</a:t>
            </a:r>
            <a:r>
              <a:rPr lang="en-US" sz="3200" dirty="0" smtClean="0">
                <a:solidFill>
                  <a:srgbClr val="FFFF99"/>
                </a:solidFill>
                <a:latin typeface="Comic Sans MS" pitchFamily="66" charset="0"/>
              </a:rPr>
              <a:t> Results</a:t>
            </a:r>
            <a:endParaRPr lang="en-US" sz="3200" dirty="0">
              <a:solidFill>
                <a:srgbClr val="FFFF99"/>
              </a:solidFill>
              <a:latin typeface="Comic Sans MS" pitchFamily="66" charset="0"/>
            </a:endParaRPr>
          </a:p>
        </p:txBody>
      </p:sp>
      <p:graphicFrame>
        <p:nvGraphicFramePr>
          <p:cNvPr id="6" name="Table 5"/>
          <p:cNvGraphicFramePr>
            <a:graphicFrameLocks noGrp="1"/>
          </p:cNvGraphicFramePr>
          <p:nvPr/>
        </p:nvGraphicFramePr>
        <p:xfrm>
          <a:off x="685800" y="762000"/>
          <a:ext cx="7772400" cy="5616468"/>
        </p:xfrm>
        <a:graphic>
          <a:graphicData uri="http://schemas.openxmlformats.org/drawingml/2006/table">
            <a:tbl>
              <a:tblPr/>
              <a:tblGrid>
                <a:gridCol w="6691023"/>
                <a:gridCol w="1081377"/>
              </a:tblGrid>
              <a:tr h="429491">
                <a:tc>
                  <a:txBody>
                    <a:bodyPr/>
                    <a:lstStyle/>
                    <a:p>
                      <a:pPr marL="0" marR="0">
                        <a:lnSpc>
                          <a:spcPct val="115000"/>
                        </a:lnSpc>
                        <a:spcBef>
                          <a:spcPts val="0"/>
                        </a:spcBef>
                        <a:spcAft>
                          <a:spcPts val="1000"/>
                        </a:spcAft>
                      </a:pPr>
                      <a:r>
                        <a:rPr lang="en-US" sz="2400" b="1" dirty="0" err="1" smtClean="0">
                          <a:solidFill>
                            <a:schemeClr val="bg1"/>
                          </a:solidFill>
                          <a:latin typeface="Calibri"/>
                          <a:ea typeface="Calibri"/>
                          <a:cs typeface="Times New Roman"/>
                        </a:rPr>
                        <a:t>cRF</a:t>
                      </a:r>
                      <a:r>
                        <a:rPr lang="en-US" sz="2400" b="1" dirty="0" smtClean="0">
                          <a:solidFill>
                            <a:schemeClr val="bg1"/>
                          </a:solidFill>
                          <a:latin typeface="Calibri"/>
                          <a:ea typeface="Calibri"/>
                          <a:cs typeface="Times New Roman"/>
                        </a:rPr>
                        <a:t> </a:t>
                      </a:r>
                      <a:r>
                        <a:rPr lang="en-US" sz="2400" b="1" dirty="0" err="1" smtClean="0">
                          <a:solidFill>
                            <a:schemeClr val="bg1"/>
                          </a:solidFill>
                          <a:latin typeface="Calibri"/>
                          <a:ea typeface="Calibri"/>
                          <a:cs typeface="Times New Roman"/>
                        </a:rPr>
                        <a:t>vars</a:t>
                      </a:r>
                      <a:endParaRPr lang="en-US" sz="2400" dirty="0">
                        <a:solidFill>
                          <a:schemeClr val="bg1"/>
                        </a:solidFill>
                        <a:latin typeface="Calibri"/>
                        <a:ea typeface="Calibri"/>
                        <a:cs typeface="Times New Roman"/>
                      </a:endParaRPr>
                    </a:p>
                  </a:txBody>
                  <a:tcPr marL="89964" marR="89964" marT="44982" marB="44982">
                    <a:lnL w="190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000000"/>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gn="ctr">
                        <a:lnSpc>
                          <a:spcPct val="115000"/>
                        </a:lnSpc>
                        <a:spcBef>
                          <a:spcPts val="0"/>
                        </a:spcBef>
                        <a:spcAft>
                          <a:spcPts val="1000"/>
                        </a:spcAft>
                      </a:pPr>
                      <a:r>
                        <a:rPr lang="en-US" sz="2400" b="1" dirty="0" smtClean="0">
                          <a:solidFill>
                            <a:schemeClr val="bg1"/>
                          </a:solidFill>
                          <a:latin typeface="Calibri"/>
                          <a:ea typeface="Calibri"/>
                          <a:cs typeface="Times New Roman"/>
                        </a:rPr>
                        <a:t>Import</a:t>
                      </a:r>
                      <a:endParaRPr lang="en-US" sz="2400" dirty="0">
                        <a:solidFill>
                          <a:schemeClr val="bg1"/>
                        </a:solidFill>
                        <a:latin typeface="Calibri"/>
                        <a:ea typeface="Calibri"/>
                        <a:cs typeface="Times New Roman"/>
                      </a:endParaRPr>
                    </a:p>
                  </a:txBody>
                  <a:tcPr marL="89964" marR="89964" marT="44982" marB="44982">
                    <a:lnL w="12700" cap="flat" cmpd="sng" algn="ctr">
                      <a:solidFill>
                        <a:srgbClr val="FFFFFF"/>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r>
              <a:tr h="429491">
                <a:tc>
                  <a:txBody>
                    <a:bodyPr/>
                    <a:lstStyle/>
                    <a:p>
                      <a:pPr marL="0" marR="0">
                        <a:lnSpc>
                          <a:spcPct val="115000"/>
                        </a:lnSpc>
                        <a:spcBef>
                          <a:spcPts val="0"/>
                        </a:spcBef>
                        <a:spcAft>
                          <a:spcPts val="1000"/>
                        </a:spcAft>
                      </a:pPr>
                      <a:r>
                        <a:rPr lang="en-US" sz="2400" dirty="0" smtClean="0">
                          <a:latin typeface="Calibri"/>
                          <a:ea typeface="Calibri"/>
                          <a:cs typeface="Times New Roman"/>
                        </a:rPr>
                        <a:t>S wet </a:t>
                      </a:r>
                      <a:r>
                        <a:rPr lang="en-US" sz="2400" dirty="0">
                          <a:latin typeface="Calibri"/>
                          <a:ea typeface="Calibri"/>
                          <a:cs typeface="Times New Roman"/>
                        </a:rPr>
                        <a:t>deposition </a:t>
                      </a:r>
                    </a:p>
                  </a:txBody>
                  <a:tcPr marL="89964" marR="89964" marT="44982" marB="44982" anchor="ctr">
                    <a:lnL w="190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gn="ctr">
                        <a:lnSpc>
                          <a:spcPct val="115000"/>
                        </a:lnSpc>
                        <a:spcBef>
                          <a:spcPts val="0"/>
                        </a:spcBef>
                        <a:spcAft>
                          <a:spcPts val="1000"/>
                        </a:spcAft>
                      </a:pPr>
                      <a:r>
                        <a:rPr lang="en-US" sz="2400">
                          <a:solidFill>
                            <a:srgbClr val="000000"/>
                          </a:solidFill>
                          <a:latin typeface="Calibri"/>
                          <a:ea typeface="Calibri"/>
                          <a:cs typeface="Times New Roman"/>
                        </a:rPr>
                        <a:t>14.75</a:t>
                      </a:r>
                      <a:endParaRPr lang="en-US" sz="2400">
                        <a:latin typeface="Calibri"/>
                        <a:ea typeface="Calibri"/>
                        <a:cs typeface="Times New Roman"/>
                      </a:endParaRPr>
                    </a:p>
                  </a:txBody>
                  <a:tcPr marL="89964" marR="89964" marT="44982" marB="44982" anchor="b">
                    <a:lnL w="12700" cap="flat" cmpd="sng" algn="ctr">
                      <a:solidFill>
                        <a:srgbClr val="FFFFFF"/>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429491">
                <a:tc>
                  <a:txBody>
                    <a:bodyPr/>
                    <a:lstStyle/>
                    <a:p>
                      <a:pPr marL="0" marR="0">
                        <a:lnSpc>
                          <a:spcPct val="115000"/>
                        </a:lnSpc>
                        <a:spcBef>
                          <a:spcPts val="0"/>
                        </a:spcBef>
                        <a:spcAft>
                          <a:spcPts val="1000"/>
                        </a:spcAft>
                      </a:pPr>
                      <a:r>
                        <a:rPr lang="en-US" sz="2400" dirty="0">
                          <a:latin typeface="Calibri"/>
                          <a:ea typeface="Calibri"/>
                          <a:cs typeface="Times New Roman"/>
                        </a:rPr>
                        <a:t>Percent siliceous lithology </a:t>
                      </a:r>
                    </a:p>
                  </a:txBody>
                  <a:tcPr marL="89964" marR="89964" marT="44982" marB="44982" anchor="ctr">
                    <a:lnL w="190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gn="ctr">
                        <a:lnSpc>
                          <a:spcPct val="115000"/>
                        </a:lnSpc>
                        <a:spcBef>
                          <a:spcPts val="0"/>
                        </a:spcBef>
                        <a:spcAft>
                          <a:spcPts val="1000"/>
                        </a:spcAft>
                      </a:pPr>
                      <a:r>
                        <a:rPr lang="en-US" sz="2400">
                          <a:solidFill>
                            <a:srgbClr val="000000"/>
                          </a:solidFill>
                          <a:latin typeface="Calibri"/>
                          <a:ea typeface="Calibri"/>
                          <a:cs typeface="Times New Roman"/>
                        </a:rPr>
                        <a:t>14.33</a:t>
                      </a:r>
                      <a:endParaRPr lang="en-US" sz="2400">
                        <a:latin typeface="Calibri"/>
                        <a:ea typeface="Calibri"/>
                        <a:cs typeface="Times New Roman"/>
                      </a:endParaRPr>
                    </a:p>
                  </a:txBody>
                  <a:tcPr marL="89964" marR="89964" marT="44982" marB="44982" anchor="b">
                    <a:lnL w="12700" cap="flat" cmpd="sng" algn="ctr">
                      <a:solidFill>
                        <a:srgbClr val="FFFFFF"/>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429491">
                <a:tc>
                  <a:txBody>
                    <a:bodyPr/>
                    <a:lstStyle/>
                    <a:p>
                      <a:pPr marL="0" marR="0">
                        <a:lnSpc>
                          <a:spcPct val="115000"/>
                        </a:lnSpc>
                        <a:spcBef>
                          <a:spcPts val="0"/>
                        </a:spcBef>
                        <a:spcAft>
                          <a:spcPts val="1000"/>
                        </a:spcAft>
                      </a:pPr>
                      <a:r>
                        <a:rPr lang="en-US" sz="2400" dirty="0">
                          <a:latin typeface="Calibri"/>
                          <a:ea typeface="Calibri"/>
                          <a:cs typeface="Times New Roman"/>
                        </a:rPr>
                        <a:t>Mean </a:t>
                      </a:r>
                      <a:r>
                        <a:rPr lang="en-US" sz="2400" dirty="0" smtClean="0">
                          <a:latin typeface="Calibri"/>
                          <a:ea typeface="Calibri"/>
                          <a:cs typeface="Times New Roman"/>
                        </a:rPr>
                        <a:t>PCP </a:t>
                      </a:r>
                      <a:r>
                        <a:rPr lang="en-US" sz="2400" dirty="0">
                          <a:latin typeface="Calibri"/>
                          <a:ea typeface="Calibri"/>
                          <a:cs typeface="Times New Roman"/>
                        </a:rPr>
                        <a:t>sum during the </a:t>
                      </a:r>
                      <a:r>
                        <a:rPr lang="en-US" sz="2400" dirty="0" smtClean="0">
                          <a:latin typeface="Calibri"/>
                          <a:ea typeface="Calibri"/>
                          <a:cs typeface="Times New Roman"/>
                        </a:rPr>
                        <a:t>non-GS</a:t>
                      </a:r>
                      <a:endParaRPr lang="en-US" sz="2400" dirty="0">
                        <a:latin typeface="Calibri"/>
                        <a:ea typeface="Calibri"/>
                        <a:cs typeface="Times New Roman"/>
                      </a:endParaRPr>
                    </a:p>
                  </a:txBody>
                  <a:tcPr marL="89964" marR="89964" marT="44982" marB="44982" anchor="ctr">
                    <a:lnL w="190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gn="ctr">
                        <a:lnSpc>
                          <a:spcPct val="115000"/>
                        </a:lnSpc>
                        <a:spcBef>
                          <a:spcPts val="0"/>
                        </a:spcBef>
                        <a:spcAft>
                          <a:spcPts val="1000"/>
                        </a:spcAft>
                      </a:pPr>
                      <a:r>
                        <a:rPr lang="en-US" sz="2400">
                          <a:solidFill>
                            <a:srgbClr val="000000"/>
                          </a:solidFill>
                          <a:latin typeface="Calibri"/>
                          <a:ea typeface="Calibri"/>
                          <a:cs typeface="Times New Roman"/>
                        </a:rPr>
                        <a:t>10.79</a:t>
                      </a:r>
                      <a:endParaRPr lang="en-US" sz="2400">
                        <a:latin typeface="Calibri"/>
                        <a:ea typeface="Calibri"/>
                        <a:cs typeface="Times New Roman"/>
                      </a:endParaRPr>
                    </a:p>
                  </a:txBody>
                  <a:tcPr marL="89964" marR="89964" marT="44982" marB="44982" anchor="b">
                    <a:lnL w="12700" cap="flat" cmpd="sng" algn="ctr">
                      <a:solidFill>
                        <a:srgbClr val="FFFFFF"/>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429491">
                <a:tc>
                  <a:txBody>
                    <a:bodyPr/>
                    <a:lstStyle/>
                    <a:p>
                      <a:pPr marL="0" marR="0">
                        <a:lnSpc>
                          <a:spcPct val="115000"/>
                        </a:lnSpc>
                        <a:spcBef>
                          <a:spcPts val="0"/>
                        </a:spcBef>
                        <a:spcAft>
                          <a:spcPts val="1000"/>
                        </a:spcAft>
                      </a:pPr>
                      <a:r>
                        <a:rPr lang="en-US" sz="2400" dirty="0" smtClean="0">
                          <a:latin typeface="Calibri"/>
                          <a:ea typeface="Calibri"/>
                          <a:cs typeface="Times New Roman"/>
                        </a:rPr>
                        <a:t>Max days w/ PCP &gt;0.3cm w/ TMP </a:t>
                      </a:r>
                      <a:r>
                        <a:rPr lang="en-US" sz="2400" u="sng" dirty="0" smtClean="0">
                          <a:latin typeface="Calibri"/>
                          <a:ea typeface="Calibri"/>
                          <a:cs typeface="Times New Roman"/>
                        </a:rPr>
                        <a:t>&gt;</a:t>
                      </a:r>
                      <a:r>
                        <a:rPr lang="en-US" sz="2400" dirty="0" smtClean="0">
                          <a:latin typeface="Calibri"/>
                          <a:ea typeface="Calibri"/>
                          <a:cs typeface="Times New Roman"/>
                        </a:rPr>
                        <a:t> </a:t>
                      </a:r>
                      <a:r>
                        <a:rPr lang="en-US" sz="2400" dirty="0">
                          <a:latin typeface="Calibri"/>
                          <a:ea typeface="Calibri"/>
                          <a:cs typeface="Times New Roman"/>
                        </a:rPr>
                        <a:t>10</a:t>
                      </a:r>
                      <a:r>
                        <a:rPr lang="en-US" sz="2400" baseline="30000" dirty="0">
                          <a:latin typeface="Calibri"/>
                          <a:ea typeface="Calibri"/>
                          <a:cs typeface="Times New Roman"/>
                        </a:rPr>
                        <a:t>o</a:t>
                      </a:r>
                      <a:r>
                        <a:rPr lang="en-US" sz="2400" dirty="0">
                          <a:latin typeface="Calibri"/>
                          <a:ea typeface="Calibri"/>
                          <a:cs typeface="Times New Roman"/>
                        </a:rPr>
                        <a:t>C </a:t>
                      </a:r>
                    </a:p>
                  </a:txBody>
                  <a:tcPr marL="89964" marR="89964" marT="44982" marB="44982" anchor="ctr">
                    <a:lnL w="190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gn="ctr">
                        <a:lnSpc>
                          <a:spcPct val="115000"/>
                        </a:lnSpc>
                        <a:spcBef>
                          <a:spcPts val="0"/>
                        </a:spcBef>
                        <a:spcAft>
                          <a:spcPts val="1000"/>
                        </a:spcAft>
                      </a:pPr>
                      <a:r>
                        <a:rPr lang="en-US" sz="2400">
                          <a:solidFill>
                            <a:srgbClr val="000000"/>
                          </a:solidFill>
                          <a:latin typeface="Calibri"/>
                          <a:ea typeface="Calibri"/>
                          <a:cs typeface="Times New Roman"/>
                        </a:rPr>
                        <a:t>9.73</a:t>
                      </a:r>
                      <a:endParaRPr lang="en-US" sz="2400">
                        <a:latin typeface="Calibri"/>
                        <a:ea typeface="Calibri"/>
                        <a:cs typeface="Times New Roman"/>
                      </a:endParaRPr>
                    </a:p>
                  </a:txBody>
                  <a:tcPr marL="89964" marR="89964" marT="44982" marB="44982" anchor="b">
                    <a:lnL w="12700" cap="flat" cmpd="sng" algn="ctr">
                      <a:solidFill>
                        <a:srgbClr val="FFFFFF"/>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429491">
                <a:tc>
                  <a:txBody>
                    <a:bodyPr/>
                    <a:lstStyle/>
                    <a:p>
                      <a:pPr marL="0" marR="0">
                        <a:lnSpc>
                          <a:spcPct val="115000"/>
                        </a:lnSpc>
                        <a:spcBef>
                          <a:spcPts val="0"/>
                        </a:spcBef>
                        <a:spcAft>
                          <a:spcPts val="1000"/>
                        </a:spcAft>
                      </a:pPr>
                      <a:r>
                        <a:rPr lang="en-US" sz="2400" dirty="0" smtClean="0">
                          <a:latin typeface="Calibri"/>
                          <a:ea typeface="Calibri"/>
                          <a:cs typeface="Times New Roman"/>
                        </a:rPr>
                        <a:t>S dry </a:t>
                      </a:r>
                      <a:r>
                        <a:rPr lang="en-US" sz="2400" dirty="0">
                          <a:latin typeface="Calibri"/>
                          <a:ea typeface="Calibri"/>
                          <a:cs typeface="Times New Roman"/>
                        </a:rPr>
                        <a:t>deposition </a:t>
                      </a:r>
                    </a:p>
                  </a:txBody>
                  <a:tcPr marL="89964" marR="89964" marT="44982" marB="44982" anchor="ctr">
                    <a:lnL w="190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gn="ctr">
                        <a:lnSpc>
                          <a:spcPct val="115000"/>
                        </a:lnSpc>
                        <a:spcBef>
                          <a:spcPts val="0"/>
                        </a:spcBef>
                        <a:spcAft>
                          <a:spcPts val="1000"/>
                        </a:spcAft>
                      </a:pPr>
                      <a:r>
                        <a:rPr lang="en-US" sz="2400">
                          <a:solidFill>
                            <a:srgbClr val="000000"/>
                          </a:solidFill>
                          <a:latin typeface="Calibri"/>
                          <a:ea typeface="Calibri"/>
                          <a:cs typeface="Times New Roman"/>
                        </a:rPr>
                        <a:t>9.02</a:t>
                      </a:r>
                      <a:endParaRPr lang="en-US" sz="2400">
                        <a:latin typeface="Calibri"/>
                        <a:ea typeface="Calibri"/>
                        <a:cs typeface="Times New Roman"/>
                      </a:endParaRPr>
                    </a:p>
                  </a:txBody>
                  <a:tcPr marL="89964" marR="89964" marT="44982" marB="44982" anchor="b">
                    <a:lnL w="12700" cap="flat" cmpd="sng" algn="ctr">
                      <a:solidFill>
                        <a:srgbClr val="FFFFFF"/>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429491">
                <a:tc>
                  <a:txBody>
                    <a:bodyPr/>
                    <a:lstStyle/>
                    <a:p>
                      <a:pPr marL="0" marR="0">
                        <a:lnSpc>
                          <a:spcPct val="115000"/>
                        </a:lnSpc>
                        <a:spcBef>
                          <a:spcPts val="0"/>
                        </a:spcBef>
                        <a:spcAft>
                          <a:spcPts val="1000"/>
                        </a:spcAft>
                      </a:pPr>
                      <a:r>
                        <a:rPr lang="en-US" sz="2400" dirty="0" smtClean="0">
                          <a:latin typeface="Calibri"/>
                          <a:ea typeface="Calibri"/>
                          <a:cs typeface="Times New Roman"/>
                        </a:rPr>
                        <a:t>% area mixed </a:t>
                      </a:r>
                      <a:r>
                        <a:rPr lang="en-US" sz="2400" dirty="0">
                          <a:latin typeface="Calibri"/>
                          <a:ea typeface="Calibri"/>
                          <a:cs typeface="Times New Roman"/>
                        </a:rPr>
                        <a:t>conifer cover </a:t>
                      </a:r>
                    </a:p>
                  </a:txBody>
                  <a:tcPr marL="89964" marR="89964" marT="44982" marB="44982" anchor="ctr">
                    <a:lnL w="190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gn="ctr">
                        <a:lnSpc>
                          <a:spcPct val="115000"/>
                        </a:lnSpc>
                        <a:spcBef>
                          <a:spcPts val="0"/>
                        </a:spcBef>
                        <a:spcAft>
                          <a:spcPts val="1000"/>
                        </a:spcAft>
                      </a:pPr>
                      <a:r>
                        <a:rPr lang="en-US" sz="2400">
                          <a:solidFill>
                            <a:srgbClr val="000000"/>
                          </a:solidFill>
                          <a:latin typeface="Calibri"/>
                          <a:ea typeface="Calibri"/>
                          <a:cs typeface="Times New Roman"/>
                        </a:rPr>
                        <a:t>8.69</a:t>
                      </a:r>
                      <a:endParaRPr lang="en-US" sz="2400">
                        <a:latin typeface="Calibri"/>
                        <a:ea typeface="Calibri"/>
                        <a:cs typeface="Times New Roman"/>
                      </a:endParaRPr>
                    </a:p>
                  </a:txBody>
                  <a:tcPr marL="89964" marR="89964" marT="44982" marB="44982" anchor="b">
                    <a:lnL w="12700" cap="flat" cmpd="sng" algn="ctr">
                      <a:solidFill>
                        <a:srgbClr val="FFFFFF"/>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429491">
                <a:tc>
                  <a:txBody>
                    <a:bodyPr/>
                    <a:lstStyle/>
                    <a:p>
                      <a:pPr marL="0" marR="0">
                        <a:lnSpc>
                          <a:spcPct val="115000"/>
                        </a:lnSpc>
                        <a:spcBef>
                          <a:spcPts val="0"/>
                        </a:spcBef>
                        <a:spcAft>
                          <a:spcPts val="1000"/>
                        </a:spcAft>
                      </a:pPr>
                      <a:r>
                        <a:rPr lang="en-US" sz="2400" dirty="0" smtClean="0">
                          <a:latin typeface="Calibri"/>
                          <a:ea typeface="Calibri"/>
                          <a:cs typeface="Times New Roman"/>
                        </a:rPr>
                        <a:t>%</a:t>
                      </a:r>
                      <a:r>
                        <a:rPr lang="en-US" sz="2400" baseline="0" dirty="0" smtClean="0">
                          <a:latin typeface="Calibri"/>
                          <a:ea typeface="Calibri"/>
                          <a:cs typeface="Times New Roman"/>
                        </a:rPr>
                        <a:t> area </a:t>
                      </a:r>
                      <a:r>
                        <a:rPr lang="en-US" sz="2400" dirty="0" smtClean="0">
                          <a:latin typeface="Calibri"/>
                          <a:ea typeface="Calibri"/>
                          <a:cs typeface="Times New Roman"/>
                        </a:rPr>
                        <a:t>soil </a:t>
                      </a:r>
                      <a:r>
                        <a:rPr lang="en-US" sz="2400" dirty="0">
                          <a:latin typeface="Calibri"/>
                          <a:ea typeface="Calibri"/>
                          <a:cs typeface="Times New Roman"/>
                        </a:rPr>
                        <a:t>clay</a:t>
                      </a:r>
                    </a:p>
                  </a:txBody>
                  <a:tcPr marL="89964" marR="89964" marT="44982" marB="44982" anchor="ctr">
                    <a:lnL w="190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gn="ctr">
                        <a:lnSpc>
                          <a:spcPct val="115000"/>
                        </a:lnSpc>
                        <a:spcBef>
                          <a:spcPts val="0"/>
                        </a:spcBef>
                        <a:spcAft>
                          <a:spcPts val="1000"/>
                        </a:spcAft>
                      </a:pPr>
                      <a:r>
                        <a:rPr lang="en-US" sz="2400">
                          <a:solidFill>
                            <a:srgbClr val="000000"/>
                          </a:solidFill>
                          <a:latin typeface="Calibri"/>
                          <a:ea typeface="Calibri"/>
                          <a:cs typeface="Times New Roman"/>
                        </a:rPr>
                        <a:t>8.64</a:t>
                      </a:r>
                      <a:endParaRPr lang="en-US" sz="2400">
                        <a:latin typeface="Calibri"/>
                        <a:ea typeface="Calibri"/>
                        <a:cs typeface="Times New Roman"/>
                      </a:endParaRPr>
                    </a:p>
                  </a:txBody>
                  <a:tcPr marL="89964" marR="89964" marT="44982" marB="44982" anchor="b">
                    <a:lnL w="12700" cap="flat" cmpd="sng" algn="ctr">
                      <a:solidFill>
                        <a:srgbClr val="FFFFFF"/>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429491">
                <a:tc>
                  <a:txBody>
                    <a:bodyPr/>
                    <a:lstStyle/>
                    <a:p>
                      <a:pPr marL="0" marR="0">
                        <a:lnSpc>
                          <a:spcPct val="115000"/>
                        </a:lnSpc>
                        <a:spcBef>
                          <a:spcPts val="0"/>
                        </a:spcBef>
                        <a:spcAft>
                          <a:spcPts val="1000"/>
                        </a:spcAft>
                      </a:pPr>
                      <a:r>
                        <a:rPr lang="en-US" sz="2400" dirty="0">
                          <a:latin typeface="Calibri"/>
                          <a:ea typeface="Calibri"/>
                          <a:cs typeface="Times New Roman"/>
                        </a:rPr>
                        <a:t>Mean soil organic matter to 50 cm depth </a:t>
                      </a:r>
                    </a:p>
                  </a:txBody>
                  <a:tcPr marL="89964" marR="89964" marT="44982" marB="44982" anchor="ctr">
                    <a:lnL w="190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gn="ctr">
                        <a:lnSpc>
                          <a:spcPct val="115000"/>
                        </a:lnSpc>
                        <a:spcBef>
                          <a:spcPts val="0"/>
                        </a:spcBef>
                        <a:spcAft>
                          <a:spcPts val="1000"/>
                        </a:spcAft>
                      </a:pPr>
                      <a:r>
                        <a:rPr lang="en-US" sz="2400">
                          <a:solidFill>
                            <a:srgbClr val="000000"/>
                          </a:solidFill>
                          <a:latin typeface="Calibri"/>
                          <a:ea typeface="Calibri"/>
                          <a:cs typeface="Times New Roman"/>
                        </a:rPr>
                        <a:t>8.56</a:t>
                      </a:r>
                      <a:endParaRPr lang="en-US" sz="2400">
                        <a:latin typeface="Calibri"/>
                        <a:ea typeface="Calibri"/>
                        <a:cs typeface="Times New Roman"/>
                      </a:endParaRPr>
                    </a:p>
                  </a:txBody>
                  <a:tcPr marL="89964" marR="89964" marT="44982" marB="44982" anchor="b">
                    <a:lnL w="12700" cap="flat" cmpd="sng" algn="ctr">
                      <a:solidFill>
                        <a:srgbClr val="FFFFFF"/>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429491">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lang="en-US" sz="2400" b="0" dirty="0" smtClean="0">
                          <a:solidFill>
                            <a:schemeClr val="tx1"/>
                          </a:solidFill>
                          <a:latin typeface="+mn-lt"/>
                          <a:ea typeface="Calibri"/>
                          <a:cs typeface="Calibri"/>
                        </a:rPr>
                        <a:t>GS diurnal</a:t>
                      </a:r>
                      <a:r>
                        <a:rPr lang="en-US" sz="2400" b="0" baseline="0" dirty="0" smtClean="0">
                          <a:solidFill>
                            <a:schemeClr val="tx1"/>
                          </a:solidFill>
                          <a:latin typeface="+mn-lt"/>
                          <a:ea typeface="Calibri"/>
                          <a:cs typeface="Calibri"/>
                        </a:rPr>
                        <a:t> surface </a:t>
                      </a:r>
                      <a:r>
                        <a:rPr lang="en-US" sz="2400" b="0" dirty="0" smtClean="0">
                          <a:solidFill>
                            <a:schemeClr val="tx1"/>
                          </a:solidFill>
                          <a:latin typeface="+mn-lt"/>
                          <a:ea typeface="Calibri"/>
                          <a:cs typeface="Calibri"/>
                        </a:rPr>
                        <a:t>TMP diff, </a:t>
                      </a:r>
                      <a:r>
                        <a:rPr lang="en-US" sz="2400" dirty="0" smtClean="0">
                          <a:latin typeface="Calibri"/>
                          <a:ea typeface="Calibri"/>
                          <a:cs typeface="Times New Roman"/>
                        </a:rPr>
                        <a:t>non-GS </a:t>
                      </a:r>
                      <a:endParaRPr lang="en-US" sz="2400" dirty="0">
                        <a:latin typeface="Calibri"/>
                        <a:ea typeface="Calibri"/>
                        <a:cs typeface="Times New Roman"/>
                      </a:endParaRPr>
                    </a:p>
                  </a:txBody>
                  <a:tcPr marL="89964" marR="89964" marT="44982" marB="44982" anchor="ctr">
                    <a:lnL w="190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gn="ctr">
                        <a:lnSpc>
                          <a:spcPct val="115000"/>
                        </a:lnSpc>
                        <a:spcBef>
                          <a:spcPts val="0"/>
                        </a:spcBef>
                        <a:spcAft>
                          <a:spcPts val="1000"/>
                        </a:spcAft>
                      </a:pPr>
                      <a:r>
                        <a:rPr lang="en-US" sz="2400" dirty="0">
                          <a:solidFill>
                            <a:srgbClr val="000000"/>
                          </a:solidFill>
                          <a:latin typeface="Calibri"/>
                          <a:ea typeface="Calibri"/>
                          <a:cs typeface="Times New Roman"/>
                        </a:rPr>
                        <a:t>8.29</a:t>
                      </a:r>
                      <a:endParaRPr lang="en-US" sz="2400" dirty="0">
                        <a:latin typeface="Calibri"/>
                        <a:ea typeface="Calibri"/>
                        <a:cs typeface="Times New Roman"/>
                      </a:endParaRPr>
                    </a:p>
                  </a:txBody>
                  <a:tcPr marL="89964" marR="89964" marT="44982" marB="44982" anchor="b">
                    <a:lnL w="12700" cap="flat" cmpd="sng" algn="ctr">
                      <a:solidFill>
                        <a:srgbClr val="FFFFFF"/>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429491">
                <a:tc>
                  <a:txBody>
                    <a:bodyPr/>
                    <a:lstStyle/>
                    <a:p>
                      <a:pPr marL="0" marR="0">
                        <a:lnSpc>
                          <a:spcPct val="115000"/>
                        </a:lnSpc>
                        <a:spcBef>
                          <a:spcPts val="0"/>
                        </a:spcBef>
                        <a:spcAft>
                          <a:spcPts val="1000"/>
                        </a:spcAft>
                      </a:pPr>
                      <a:r>
                        <a:rPr lang="en-US" sz="2400" dirty="0">
                          <a:latin typeface="Calibri"/>
                          <a:ea typeface="Calibri"/>
                          <a:cs typeface="Times New Roman"/>
                        </a:rPr>
                        <a:t>Mean soil Kjeldahl </a:t>
                      </a:r>
                      <a:r>
                        <a:rPr lang="en-US" sz="2400" dirty="0" smtClean="0">
                          <a:latin typeface="Calibri"/>
                          <a:ea typeface="Calibri"/>
                          <a:cs typeface="Times New Roman"/>
                        </a:rPr>
                        <a:t>N to </a:t>
                      </a:r>
                      <a:r>
                        <a:rPr lang="en-US" sz="2400" dirty="0">
                          <a:latin typeface="Calibri"/>
                          <a:ea typeface="Calibri"/>
                          <a:cs typeface="Times New Roman"/>
                        </a:rPr>
                        <a:t>50 cm depth</a:t>
                      </a:r>
                    </a:p>
                  </a:txBody>
                  <a:tcPr marL="89964" marR="89964" marT="44982" marB="44982" anchor="ctr">
                    <a:lnL w="190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9EDF4"/>
                    </a:solidFill>
                  </a:tcPr>
                </a:tc>
                <a:tc>
                  <a:txBody>
                    <a:bodyPr/>
                    <a:lstStyle/>
                    <a:p>
                      <a:pPr marL="0" marR="0" algn="ctr">
                        <a:lnSpc>
                          <a:spcPct val="115000"/>
                        </a:lnSpc>
                        <a:spcBef>
                          <a:spcPts val="0"/>
                        </a:spcBef>
                        <a:spcAft>
                          <a:spcPts val="1000"/>
                        </a:spcAft>
                      </a:pPr>
                      <a:r>
                        <a:rPr lang="en-US" sz="2400" dirty="0">
                          <a:solidFill>
                            <a:srgbClr val="000000"/>
                          </a:solidFill>
                          <a:latin typeface="Calibri"/>
                          <a:ea typeface="Calibri"/>
                          <a:cs typeface="Times New Roman"/>
                        </a:rPr>
                        <a:t>7.21</a:t>
                      </a:r>
                      <a:endParaRPr lang="en-US" sz="2400" dirty="0">
                        <a:latin typeface="Calibri"/>
                        <a:ea typeface="Calibri"/>
                        <a:cs typeface="Times New Roman"/>
                      </a:endParaRPr>
                    </a:p>
                  </a:txBody>
                  <a:tcPr marL="89964" marR="89964" marT="44982" marB="44982" anchor="b">
                    <a:lnL w="12700" cap="flat" cmpd="sng" algn="ctr">
                      <a:solidFill>
                        <a:srgbClr val="FFFFFF"/>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9EDF4"/>
                    </a:solidFill>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2400" y="228600"/>
            <a:ext cx="8763000" cy="584775"/>
          </a:xfrm>
          <a:prstGeom prst="rect">
            <a:avLst/>
          </a:prstGeom>
          <a:noFill/>
        </p:spPr>
        <p:txBody>
          <a:bodyPr wrap="square" rtlCol="0">
            <a:spAutoFit/>
          </a:bodyPr>
          <a:lstStyle/>
          <a:p>
            <a:r>
              <a:rPr lang="en-US" sz="3200" dirty="0" smtClean="0">
                <a:solidFill>
                  <a:srgbClr val="FFFF99"/>
                </a:solidFill>
                <a:effectLst>
                  <a:outerShdw blurRad="38100" dist="38100" dir="2700000" algn="tl">
                    <a:srgbClr val="000000">
                      <a:alpha val="43137"/>
                    </a:srgbClr>
                  </a:outerShdw>
                </a:effectLst>
                <a:latin typeface="Comic Sans MS" pitchFamily="66" charset="0"/>
              </a:rPr>
              <a:t>How we got to 10 </a:t>
            </a:r>
            <a:r>
              <a:rPr lang="en-US" sz="3200" dirty="0" err="1" smtClean="0">
                <a:solidFill>
                  <a:srgbClr val="FFFF99"/>
                </a:solidFill>
                <a:effectLst>
                  <a:outerShdw blurRad="38100" dist="38100" dir="2700000" algn="tl">
                    <a:srgbClr val="000000">
                      <a:alpha val="43137"/>
                    </a:srgbClr>
                  </a:outerShdw>
                </a:effectLst>
                <a:latin typeface="Comic Sans MS" pitchFamily="66" charset="0"/>
              </a:rPr>
              <a:t>BCw</a:t>
            </a:r>
            <a:r>
              <a:rPr lang="en-US" sz="3200" dirty="0" smtClean="0">
                <a:solidFill>
                  <a:srgbClr val="FFFF99"/>
                </a:solidFill>
                <a:effectLst>
                  <a:outerShdw blurRad="38100" dist="38100" dir="2700000" algn="tl">
                    <a:srgbClr val="000000">
                      <a:alpha val="43137"/>
                    </a:srgbClr>
                  </a:outerShdw>
                </a:effectLst>
                <a:latin typeface="Comic Sans MS" pitchFamily="66" charset="0"/>
              </a:rPr>
              <a:t> predictors, </a:t>
            </a:r>
            <a:r>
              <a:rPr lang="en-US" sz="3200" dirty="0" err="1" smtClean="0">
                <a:solidFill>
                  <a:srgbClr val="FFFF99"/>
                </a:solidFill>
                <a:effectLst>
                  <a:outerShdw blurRad="38100" dist="38100" dir="2700000" algn="tl">
                    <a:srgbClr val="000000">
                      <a:alpha val="43137"/>
                    </a:srgbClr>
                  </a:outerShdw>
                </a:effectLst>
                <a:latin typeface="Comic Sans MS" pitchFamily="66" charset="0"/>
              </a:rPr>
              <a:t>cRF</a:t>
            </a:r>
            <a:endParaRPr lang="en-US" sz="3200" dirty="0">
              <a:solidFill>
                <a:srgbClr val="FFFF99"/>
              </a:solidFill>
              <a:effectLst>
                <a:outerShdw blurRad="38100" dist="38100" dir="2700000" algn="tl">
                  <a:srgbClr val="000000">
                    <a:alpha val="43137"/>
                  </a:srgbClr>
                </a:outerShdw>
              </a:effectLst>
              <a:latin typeface="Comic Sans MS" pitchFamily="66" charset="0"/>
            </a:endParaRPr>
          </a:p>
        </p:txBody>
      </p:sp>
      <p:pic>
        <p:nvPicPr>
          <p:cNvPr id="7" name="Picture 6" descr="BCw_number_of_predictors_model_results.png"/>
          <p:cNvPicPr>
            <a:picLocks noChangeAspect="1"/>
          </p:cNvPicPr>
          <p:nvPr/>
        </p:nvPicPr>
        <p:blipFill>
          <a:blip r:embed="rId2" cstate="print"/>
          <a:stretch>
            <a:fillRect/>
          </a:stretch>
        </p:blipFill>
        <p:spPr>
          <a:xfrm>
            <a:off x="295787" y="1219200"/>
            <a:ext cx="8634361" cy="4716780"/>
          </a:xfrm>
          <a:prstGeom prst="rect">
            <a:avLst/>
          </a:prstGeom>
        </p:spPr>
      </p:pic>
      <p:sp>
        <p:nvSpPr>
          <p:cNvPr id="15" name="Rectangle 14"/>
          <p:cNvSpPr/>
          <p:nvPr/>
        </p:nvSpPr>
        <p:spPr>
          <a:xfrm flipH="1">
            <a:off x="3276599" y="1676400"/>
            <a:ext cx="381003" cy="3429000"/>
          </a:xfrm>
          <a:prstGeom prst="rect">
            <a:avLst/>
          </a:prstGeom>
          <a:solidFill>
            <a:schemeClr val="bg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flipH="1">
            <a:off x="7391396" y="1676400"/>
            <a:ext cx="381003" cy="3429000"/>
          </a:xfrm>
          <a:prstGeom prst="rect">
            <a:avLst/>
          </a:prstGeom>
          <a:solidFill>
            <a:schemeClr val="bg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28600" y="5983069"/>
            <a:ext cx="8839200" cy="646331"/>
          </a:xfrm>
          <a:prstGeom prst="rect">
            <a:avLst/>
          </a:prstGeom>
          <a:noFill/>
        </p:spPr>
        <p:txBody>
          <a:bodyPr wrap="square" rtlCol="0">
            <a:spAutoFit/>
          </a:bodyPr>
          <a:lstStyle/>
          <a:p>
            <a:pPr>
              <a:buFont typeface="Arial" pitchFamily="34" charset="0"/>
              <a:buChar char="•"/>
            </a:pPr>
            <a:r>
              <a:rPr lang="en-US" dirty="0" smtClean="0">
                <a:solidFill>
                  <a:schemeClr val="bg1"/>
                </a:solidFill>
              </a:rPr>
              <a:t> RF models developed using predictor </a:t>
            </a:r>
            <a:r>
              <a:rPr lang="en-US" dirty="0" err="1" smtClean="0">
                <a:solidFill>
                  <a:schemeClr val="bg1"/>
                </a:solidFill>
              </a:rPr>
              <a:t>vars</a:t>
            </a:r>
            <a:r>
              <a:rPr lang="en-US" dirty="0" smtClean="0">
                <a:solidFill>
                  <a:schemeClr val="bg1"/>
                </a:solidFill>
              </a:rPr>
              <a:t> in their native scales (</a:t>
            </a:r>
            <a:r>
              <a:rPr lang="en-US" b="1" dirty="0" err="1" smtClean="0">
                <a:solidFill>
                  <a:schemeClr val="bg1"/>
                </a:solidFill>
              </a:rPr>
              <a:t>untr</a:t>
            </a:r>
            <a:r>
              <a:rPr lang="en-US" dirty="0" smtClean="0">
                <a:solidFill>
                  <a:schemeClr val="bg1"/>
                </a:solidFill>
              </a:rPr>
              <a:t>=untransformed), and</a:t>
            </a:r>
          </a:p>
          <a:p>
            <a:pPr>
              <a:buFont typeface="Arial" pitchFamily="34" charset="0"/>
              <a:buChar char="•"/>
            </a:pPr>
            <a:r>
              <a:rPr lang="en-US" dirty="0" smtClean="0">
                <a:solidFill>
                  <a:schemeClr val="bg1"/>
                </a:solidFill>
              </a:rPr>
              <a:t> w/ log-transformed </a:t>
            </a:r>
            <a:r>
              <a:rPr lang="en-US" dirty="0" err="1" smtClean="0">
                <a:solidFill>
                  <a:schemeClr val="bg1"/>
                </a:solidFill>
              </a:rPr>
              <a:t>BCw</a:t>
            </a:r>
            <a:r>
              <a:rPr lang="en-US" dirty="0" smtClean="0">
                <a:solidFill>
                  <a:schemeClr val="bg1"/>
                </a:solidFill>
              </a:rPr>
              <a:t> and standardized predictors (</a:t>
            </a:r>
            <a:r>
              <a:rPr lang="en-US" b="1" dirty="0" err="1" smtClean="0">
                <a:solidFill>
                  <a:schemeClr val="bg1"/>
                </a:solidFill>
              </a:rPr>
              <a:t>tr</a:t>
            </a:r>
            <a:r>
              <a:rPr lang="en-US" dirty="0" smtClean="0">
                <a:solidFill>
                  <a:schemeClr val="bg1"/>
                </a:solidFill>
              </a:rPr>
              <a:t>=transformed).</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2400" y="76200"/>
            <a:ext cx="8915400" cy="584775"/>
          </a:xfrm>
          <a:prstGeom prst="rect">
            <a:avLst/>
          </a:prstGeom>
        </p:spPr>
        <p:txBody>
          <a:bodyPr wrap="square">
            <a:spAutoFit/>
          </a:bodyPr>
          <a:lstStyle/>
          <a:p>
            <a:r>
              <a:rPr lang="en-US" sz="3200" dirty="0" err="1" smtClean="0">
                <a:solidFill>
                  <a:srgbClr val="FFFF99"/>
                </a:solidFill>
                <a:latin typeface="Comic Sans MS" pitchFamily="66" charset="0"/>
              </a:rPr>
              <a:t>cRF</a:t>
            </a:r>
            <a:r>
              <a:rPr lang="en-US" sz="3200" dirty="0" smtClean="0">
                <a:solidFill>
                  <a:srgbClr val="FFFF99"/>
                </a:solidFill>
                <a:latin typeface="Comic Sans MS" pitchFamily="66" charset="0"/>
              </a:rPr>
              <a:t> model performance</a:t>
            </a:r>
          </a:p>
        </p:txBody>
      </p:sp>
      <p:sp>
        <p:nvSpPr>
          <p:cNvPr id="7" name="TextBox 6"/>
          <p:cNvSpPr txBox="1"/>
          <p:nvPr/>
        </p:nvSpPr>
        <p:spPr>
          <a:xfrm>
            <a:off x="76200" y="1354753"/>
            <a:ext cx="2971800" cy="4893647"/>
          </a:xfrm>
          <a:prstGeom prst="rect">
            <a:avLst/>
          </a:prstGeom>
          <a:noFill/>
        </p:spPr>
        <p:txBody>
          <a:bodyPr wrap="square" rtlCol="0">
            <a:spAutoFit/>
          </a:bodyPr>
          <a:lstStyle/>
          <a:p>
            <a:pPr marL="174625" indent="-174625">
              <a:buFont typeface="Arial" pitchFamily="34" charset="0"/>
              <a:buChar char="•"/>
            </a:pPr>
            <a:r>
              <a:rPr lang="en-US" sz="2400" dirty="0" smtClean="0">
                <a:solidFill>
                  <a:schemeClr val="bg1"/>
                </a:solidFill>
              </a:rPr>
              <a:t>Predicted vs. observed </a:t>
            </a:r>
            <a:r>
              <a:rPr lang="en-US" sz="2400" dirty="0" err="1" smtClean="0">
                <a:solidFill>
                  <a:schemeClr val="bg1"/>
                </a:solidFill>
              </a:rPr>
              <a:t>BCw</a:t>
            </a:r>
            <a:endParaRPr lang="en-US" sz="2400" dirty="0" smtClean="0">
              <a:solidFill>
                <a:schemeClr val="bg1"/>
              </a:solidFill>
            </a:endParaRPr>
          </a:p>
          <a:p>
            <a:pPr marL="174625" indent="-174625">
              <a:buFont typeface="Arial" pitchFamily="34" charset="0"/>
              <a:buChar char="•"/>
            </a:pPr>
            <a:endParaRPr lang="en-US" sz="2400" dirty="0" smtClean="0">
              <a:solidFill>
                <a:schemeClr val="bg1"/>
              </a:solidFill>
            </a:endParaRPr>
          </a:p>
          <a:p>
            <a:pPr marL="174625" indent="-174625">
              <a:buFont typeface="Arial" pitchFamily="34" charset="0"/>
              <a:buChar char="•"/>
            </a:pPr>
            <a:r>
              <a:rPr lang="en-US" sz="2400" dirty="0" smtClean="0">
                <a:solidFill>
                  <a:srgbClr val="FF0000"/>
                </a:solidFill>
              </a:rPr>
              <a:t>Red dots </a:t>
            </a:r>
            <a:r>
              <a:rPr lang="en-US" sz="2400" dirty="0" smtClean="0">
                <a:solidFill>
                  <a:schemeClr val="bg1"/>
                </a:solidFill>
              </a:rPr>
              <a:t>represent predictions made for the sampled data locations</a:t>
            </a:r>
          </a:p>
          <a:p>
            <a:pPr marL="174625" indent="-174625">
              <a:buFont typeface="Arial" pitchFamily="34" charset="0"/>
              <a:buChar char="•"/>
            </a:pPr>
            <a:endParaRPr lang="en-US" sz="2400" dirty="0" smtClean="0">
              <a:solidFill>
                <a:schemeClr val="bg1"/>
              </a:solidFill>
            </a:endParaRPr>
          </a:p>
          <a:p>
            <a:pPr marL="174625" indent="-174625">
              <a:buFont typeface="Arial" pitchFamily="34" charset="0"/>
              <a:buChar char="•"/>
            </a:pPr>
            <a:r>
              <a:rPr lang="en-US" sz="2400" b="1" dirty="0" smtClean="0">
                <a:ln>
                  <a:solidFill>
                    <a:schemeClr val="tx1"/>
                  </a:solidFill>
                </a:ln>
                <a:solidFill>
                  <a:srgbClr val="FFFFCC"/>
                </a:solidFill>
              </a:rPr>
              <a:t>The diagonal represents perfect  correspondence btw observations and predictions</a:t>
            </a:r>
          </a:p>
        </p:txBody>
      </p:sp>
      <p:pic>
        <p:nvPicPr>
          <p:cNvPr id="8" name="Picture 7" descr="BCW_observed_vs_predicted.png"/>
          <p:cNvPicPr/>
          <p:nvPr/>
        </p:nvPicPr>
        <p:blipFill>
          <a:blip r:embed="rId2" cstate="print"/>
          <a:stretch>
            <a:fillRect/>
          </a:stretch>
        </p:blipFill>
        <p:spPr>
          <a:xfrm>
            <a:off x="3124200" y="838200"/>
            <a:ext cx="5943600" cy="5943600"/>
          </a:xfrm>
          <a:prstGeom prst="rect">
            <a:avLst/>
          </a:prstGeom>
        </p:spPr>
      </p:pic>
      <p:sp>
        <p:nvSpPr>
          <p:cNvPr id="9" name="Rectangle 8"/>
          <p:cNvSpPr/>
          <p:nvPr/>
        </p:nvSpPr>
        <p:spPr>
          <a:xfrm>
            <a:off x="4114800" y="2209800"/>
            <a:ext cx="1981200" cy="3733800"/>
          </a:xfrm>
          <a:prstGeom prst="rect">
            <a:avLst/>
          </a:prstGeom>
          <a:solidFill>
            <a:schemeClr val="accent1">
              <a:alpha val="19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1200329"/>
          </a:xfrm>
          <a:prstGeom prst="rect">
            <a:avLst/>
          </a:prstGeom>
          <a:noFill/>
        </p:spPr>
        <p:txBody>
          <a:bodyPr wrap="square" rtlCol="0">
            <a:spAutoFit/>
          </a:bodyPr>
          <a:lstStyle/>
          <a:p>
            <a:r>
              <a:rPr lang="en-US" sz="3200" dirty="0" smtClean="0">
                <a:solidFill>
                  <a:srgbClr val="FFFF99"/>
                </a:solidFill>
                <a:latin typeface="Comic Sans MS" pitchFamily="66" charset="0"/>
              </a:rPr>
              <a:t>Predicted </a:t>
            </a:r>
            <a:r>
              <a:rPr lang="en-US" sz="3200" dirty="0" err="1" smtClean="0">
                <a:solidFill>
                  <a:srgbClr val="FFFF99"/>
                </a:solidFill>
                <a:latin typeface="Comic Sans MS" pitchFamily="66" charset="0"/>
              </a:rPr>
              <a:t>BCw</a:t>
            </a:r>
            <a:endParaRPr lang="en-US" sz="2000" dirty="0" smtClean="0">
              <a:solidFill>
                <a:schemeClr val="bg1"/>
              </a:solidFill>
            </a:endParaRPr>
          </a:p>
          <a:p>
            <a:pPr marL="166688" indent="-107950">
              <a:buClr>
                <a:schemeClr val="bg1"/>
              </a:buClr>
              <a:buSzPct val="100000"/>
              <a:buFont typeface="Arial" pitchFamily="34" charset="0"/>
              <a:buChar char="•"/>
            </a:pPr>
            <a:r>
              <a:rPr lang="en-US" sz="2000" dirty="0" smtClean="0">
                <a:solidFill>
                  <a:schemeClr val="bg1"/>
                </a:solidFill>
              </a:rPr>
              <a:t> Mean </a:t>
            </a:r>
            <a:r>
              <a:rPr lang="en-US" sz="2000" dirty="0" err="1" smtClean="0">
                <a:solidFill>
                  <a:schemeClr val="bg1"/>
                </a:solidFill>
              </a:rPr>
              <a:t>BCw</a:t>
            </a:r>
            <a:r>
              <a:rPr lang="en-US" sz="2000" dirty="0" smtClean="0">
                <a:solidFill>
                  <a:schemeClr val="bg1"/>
                </a:solidFill>
              </a:rPr>
              <a:t> prediction based on 500 regression trees to derive the RF model. </a:t>
            </a:r>
          </a:p>
          <a:p>
            <a:pPr marL="166688" indent="-107950">
              <a:buClr>
                <a:schemeClr val="bg1"/>
              </a:buClr>
              <a:buSzPct val="100000"/>
              <a:buFont typeface="Arial" pitchFamily="34" charset="0"/>
              <a:buChar char="•"/>
            </a:pPr>
            <a:r>
              <a:rPr lang="en-US" sz="2000" dirty="0" smtClean="0">
                <a:solidFill>
                  <a:schemeClr val="bg1"/>
                </a:solidFill>
              </a:rPr>
              <a:t> Units are meq∙m</a:t>
            </a:r>
            <a:r>
              <a:rPr lang="en-US" sz="2000" baseline="30000" dirty="0" smtClean="0">
                <a:solidFill>
                  <a:schemeClr val="bg1"/>
                </a:solidFill>
              </a:rPr>
              <a:t>-2</a:t>
            </a:r>
            <a:r>
              <a:rPr lang="en-US" sz="2000" dirty="0" smtClean="0">
                <a:solidFill>
                  <a:schemeClr val="bg1"/>
                </a:solidFill>
              </a:rPr>
              <a:t> ∙yr</a:t>
            </a:r>
            <a:r>
              <a:rPr lang="en-US" sz="2000" baseline="30000" dirty="0" smtClean="0">
                <a:solidFill>
                  <a:schemeClr val="bg1"/>
                </a:solidFill>
              </a:rPr>
              <a:t>-1</a:t>
            </a:r>
            <a:r>
              <a:rPr lang="en-US" sz="2000" dirty="0" smtClean="0">
                <a:solidFill>
                  <a:schemeClr val="bg1"/>
                </a:solidFill>
              </a:rPr>
              <a:t>.</a:t>
            </a:r>
          </a:p>
        </p:txBody>
      </p:sp>
      <p:grpSp>
        <p:nvGrpSpPr>
          <p:cNvPr id="15" name="Group 14"/>
          <p:cNvGrpSpPr/>
          <p:nvPr/>
        </p:nvGrpSpPr>
        <p:grpSpPr>
          <a:xfrm>
            <a:off x="838200" y="1371600"/>
            <a:ext cx="7543800" cy="5334000"/>
            <a:chOff x="1143000" y="1371600"/>
            <a:chExt cx="7543800" cy="5334000"/>
          </a:xfrm>
        </p:grpSpPr>
        <p:pic>
          <p:nvPicPr>
            <p:cNvPr id="9" name="Picture 8" descr="BCW_Mean.png"/>
            <p:cNvPicPr/>
            <p:nvPr/>
          </p:nvPicPr>
          <p:blipFill>
            <a:blip r:embed="rId2" cstate="print"/>
            <a:srcRect l="10826" t="7730" r="10898" b="8028"/>
            <a:stretch>
              <a:fillRect/>
            </a:stretch>
          </p:blipFill>
          <p:spPr>
            <a:xfrm>
              <a:off x="1143000" y="1371600"/>
              <a:ext cx="3657600" cy="5334000"/>
            </a:xfrm>
            <a:prstGeom prst="rect">
              <a:avLst/>
            </a:prstGeom>
          </p:spPr>
        </p:pic>
        <p:pic>
          <p:nvPicPr>
            <p:cNvPr id="14" name="Picture 13" descr="BCW_SD.png"/>
            <p:cNvPicPr>
              <a:picLocks noChangeAspect="1"/>
            </p:cNvPicPr>
            <p:nvPr/>
          </p:nvPicPr>
          <p:blipFill>
            <a:blip r:embed="rId3" cstate="print"/>
            <a:srcRect l="10698" t="8028" r="10698" b="7929"/>
            <a:stretch>
              <a:fillRect/>
            </a:stretch>
          </p:blipFill>
          <p:spPr>
            <a:xfrm>
              <a:off x="4814045" y="1371600"/>
              <a:ext cx="3872755" cy="5334000"/>
            </a:xfrm>
            <a:prstGeom prst="rect">
              <a:avLst/>
            </a:prstGeom>
          </p:spPr>
        </p:pic>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solidFill>
                  <a:srgbClr val="FFFF99"/>
                </a:solidFill>
                <a:latin typeface="Comic Sans MS" pitchFamily="66" charset="0"/>
              </a:rPr>
              <a:t>Outline – inputs to logic</a:t>
            </a:r>
            <a:endParaRPr lang="en-US" sz="3200" dirty="0">
              <a:solidFill>
                <a:srgbClr val="FFFF99"/>
              </a:solidFill>
              <a:latin typeface="Comic Sans MS" pitchFamily="66" charset="0"/>
            </a:endParaRPr>
          </a:p>
        </p:txBody>
      </p:sp>
      <p:sp>
        <p:nvSpPr>
          <p:cNvPr id="3" name="Content Placeholder 2"/>
          <p:cNvSpPr>
            <a:spLocks noGrp="1"/>
          </p:cNvSpPr>
          <p:nvPr>
            <p:ph idx="1"/>
          </p:nvPr>
        </p:nvSpPr>
        <p:spPr>
          <a:xfrm>
            <a:off x="457200" y="1638597"/>
            <a:ext cx="8229600" cy="4572000"/>
          </a:xfrm>
        </p:spPr>
        <p:txBody>
          <a:bodyPr>
            <a:normAutofit/>
          </a:bodyPr>
          <a:lstStyle/>
          <a:p>
            <a:r>
              <a:rPr lang="en-US" sz="2400" dirty="0" smtClean="0">
                <a:solidFill>
                  <a:schemeClr val="bg1"/>
                </a:solidFill>
                <a:latin typeface="Comic Sans MS" pitchFamily="66" charset="0"/>
              </a:rPr>
              <a:t>Biological response functions</a:t>
            </a:r>
          </a:p>
          <a:p>
            <a:r>
              <a:rPr lang="en-US" sz="2400" dirty="0" smtClean="0">
                <a:solidFill>
                  <a:schemeClr val="bg1"/>
                </a:solidFill>
                <a:latin typeface="Comic Sans MS" pitchFamily="66" charset="0"/>
              </a:rPr>
              <a:t>Weighting the ANC predictions</a:t>
            </a:r>
          </a:p>
          <a:p>
            <a:r>
              <a:rPr lang="en-US" sz="2400" dirty="0" smtClean="0">
                <a:solidFill>
                  <a:schemeClr val="bg1"/>
                </a:solidFill>
                <a:latin typeface="Comic Sans MS" pitchFamily="66" charset="0"/>
              </a:rPr>
              <a:t>Three methods for estimating </a:t>
            </a:r>
            <a:r>
              <a:rPr lang="en-US" sz="2400" dirty="0" err="1" smtClean="0">
                <a:solidFill>
                  <a:schemeClr val="bg1"/>
                </a:solidFill>
                <a:latin typeface="Comic Sans MS" pitchFamily="66" charset="0"/>
              </a:rPr>
              <a:t>BCw</a:t>
            </a:r>
            <a:endParaRPr lang="en-US" sz="2400" dirty="0" smtClean="0">
              <a:solidFill>
                <a:schemeClr val="bg1"/>
              </a:solidFill>
              <a:latin typeface="Comic Sans MS" pitchFamily="66" charset="0"/>
            </a:endParaRPr>
          </a:p>
          <a:p>
            <a:r>
              <a:rPr lang="en-US" sz="2400" dirty="0" smtClean="0">
                <a:solidFill>
                  <a:schemeClr val="bg1"/>
                </a:solidFill>
                <a:latin typeface="Comic Sans MS" pitchFamily="66" charset="0"/>
              </a:rPr>
              <a:t>Critical loads and Exceedance</a:t>
            </a:r>
          </a:p>
        </p:txBody>
      </p:sp>
      <p:sp>
        <p:nvSpPr>
          <p:cNvPr id="5" name="Slide Number Placeholder 4"/>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17</a:t>
            </a:fld>
            <a:endParaRPr kumimoji="0" lang="en-US" sz="1200">
              <a:solidFill>
                <a:schemeClr val="tx2"/>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smtClean="0">
                <a:solidFill>
                  <a:srgbClr val="FFFF99"/>
                </a:solidFill>
                <a:latin typeface="Comic Sans MS" pitchFamily="66" charset="0"/>
              </a:rPr>
              <a:t>Biological</a:t>
            </a:r>
            <a:r>
              <a:rPr lang="en-US" sz="4000" dirty="0" smtClean="0">
                <a:solidFill>
                  <a:srgbClr val="FFFF99"/>
                </a:solidFill>
                <a:latin typeface="Comic Sans MS" pitchFamily="66" charset="0"/>
              </a:rPr>
              <a:t> </a:t>
            </a:r>
            <a:r>
              <a:rPr lang="en-US" sz="3200" dirty="0" smtClean="0">
                <a:solidFill>
                  <a:srgbClr val="FFFF99"/>
                </a:solidFill>
                <a:latin typeface="Comic Sans MS" pitchFamily="66" charset="0"/>
              </a:rPr>
              <a:t>Resources</a:t>
            </a:r>
            <a:r>
              <a:rPr lang="en-US" sz="4000" dirty="0" smtClean="0">
                <a:solidFill>
                  <a:srgbClr val="FFFF99"/>
                </a:solidFill>
                <a:latin typeface="Comic Sans MS" pitchFamily="66" charset="0"/>
              </a:rPr>
              <a:t/>
            </a:r>
            <a:br>
              <a:rPr lang="en-US" sz="4000" dirty="0" smtClean="0">
                <a:solidFill>
                  <a:srgbClr val="FFFF99"/>
                </a:solidFill>
                <a:latin typeface="Comic Sans MS" pitchFamily="66" charset="0"/>
              </a:rPr>
            </a:br>
            <a:endParaRPr lang="en-US" sz="4000" dirty="0">
              <a:solidFill>
                <a:srgbClr val="FFFF99"/>
              </a:solidFill>
              <a:latin typeface="Comic Sans MS" pitchFamily="66" charset="0"/>
            </a:endParaRPr>
          </a:p>
        </p:txBody>
      </p:sp>
      <p:sp>
        <p:nvSpPr>
          <p:cNvPr id="5" name="Slide Number Placeholder 4"/>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18</a:t>
            </a:fld>
            <a:endParaRPr kumimoji="0" lang="en-US" sz="1200">
              <a:solidFill>
                <a:schemeClr val="tx2"/>
              </a:solidFill>
            </a:endParaRPr>
          </a:p>
        </p:txBody>
      </p:sp>
      <p:pic>
        <p:nvPicPr>
          <p:cNvPr id="7" name="Picture 2"/>
          <p:cNvPicPr>
            <a:picLocks noChangeAspect="1" noChangeArrowheads="1"/>
          </p:cNvPicPr>
          <p:nvPr/>
        </p:nvPicPr>
        <p:blipFill>
          <a:blip r:embed="rId3" cstate="print"/>
          <a:srcRect t="5882"/>
          <a:stretch>
            <a:fillRect/>
          </a:stretch>
        </p:blipFill>
        <p:spPr bwMode="auto">
          <a:xfrm>
            <a:off x="1154936" y="1447800"/>
            <a:ext cx="1882774" cy="1295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noChangeArrowheads="1"/>
          </p:cNvPicPr>
          <p:nvPr/>
        </p:nvPicPr>
        <p:blipFill>
          <a:blip r:embed="rId4" cstate="print"/>
          <a:srcRect/>
          <a:stretch>
            <a:fillRect/>
          </a:stretch>
        </p:blipFill>
        <p:spPr bwMode="auto">
          <a:xfrm>
            <a:off x="2913225" y="3354119"/>
            <a:ext cx="3317550" cy="121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11"/>
          <p:cNvPicPr>
            <a:picLocks noChangeAspect="1" noChangeArrowheads="1"/>
          </p:cNvPicPr>
          <p:nvPr/>
        </p:nvPicPr>
        <p:blipFill>
          <a:blip r:embed="rId5" cstate="print"/>
          <a:srcRect/>
          <a:stretch>
            <a:fillRect/>
          </a:stretch>
        </p:blipFill>
        <p:spPr bwMode="auto">
          <a:xfrm>
            <a:off x="3728840" y="1447800"/>
            <a:ext cx="1686320" cy="1295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2"/>
          <p:cNvPicPr>
            <a:picLocks noChangeAspect="1" noChangeArrowheads="1"/>
          </p:cNvPicPr>
          <p:nvPr/>
        </p:nvPicPr>
        <p:blipFill>
          <a:blip r:embed="rId6" cstate="print"/>
          <a:srcRect/>
          <a:stretch>
            <a:fillRect/>
          </a:stretch>
        </p:blipFill>
        <p:spPr bwMode="auto">
          <a:xfrm>
            <a:off x="6160264" y="1447800"/>
            <a:ext cx="1872762" cy="12984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5"/>
          <p:cNvPicPr>
            <a:picLocks noChangeAspect="1" noChangeArrowheads="1"/>
          </p:cNvPicPr>
          <p:nvPr/>
        </p:nvPicPr>
        <p:blipFill>
          <a:blip r:embed="rId7" cstate="print">
            <a:lum bright="3000"/>
          </a:blip>
          <a:srcRect/>
          <a:stretch>
            <a:fillRect/>
          </a:stretch>
        </p:blipFill>
        <p:spPr bwMode="auto">
          <a:xfrm>
            <a:off x="629796" y="4756935"/>
            <a:ext cx="2971800" cy="16027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12"/>
          <p:cNvSpPr/>
          <p:nvPr/>
        </p:nvSpPr>
        <p:spPr>
          <a:xfrm>
            <a:off x="1231136" y="2743200"/>
            <a:ext cx="1752600" cy="338554"/>
          </a:xfrm>
          <a:prstGeom prst="rect">
            <a:avLst/>
          </a:prstGeom>
        </p:spPr>
        <p:txBody>
          <a:bodyPr wrap="square">
            <a:spAutoFit/>
          </a:bodyPr>
          <a:lstStyle/>
          <a:p>
            <a:r>
              <a:rPr lang="en-US" sz="800" dirty="0" smtClean="0"/>
              <a:t>http://wiki.colby.edu/display/es398b/</a:t>
            </a:r>
          </a:p>
          <a:p>
            <a:r>
              <a:rPr lang="en-US" sz="800" dirty="0" err="1" smtClean="0"/>
              <a:t>Benthic+Macroinvertebrate+Testing</a:t>
            </a:r>
            <a:endParaRPr lang="en-US" sz="800" dirty="0"/>
          </a:p>
        </p:txBody>
      </p:sp>
      <p:sp>
        <p:nvSpPr>
          <p:cNvPr id="14" name="Rectangle 13"/>
          <p:cNvSpPr/>
          <p:nvPr/>
        </p:nvSpPr>
        <p:spPr>
          <a:xfrm>
            <a:off x="3407883" y="2743199"/>
            <a:ext cx="2353938" cy="215444"/>
          </a:xfrm>
          <a:prstGeom prst="rect">
            <a:avLst/>
          </a:prstGeom>
        </p:spPr>
        <p:txBody>
          <a:bodyPr wrap="square">
            <a:spAutoFit/>
          </a:bodyPr>
          <a:lstStyle/>
          <a:p>
            <a:r>
              <a:rPr lang="en-US" sz="800" dirty="0" smtClean="0"/>
              <a:t>http://www.epa.gov/bioiweb1/html/stoneflies.html</a:t>
            </a:r>
            <a:endParaRPr lang="en-US" sz="800" dirty="0"/>
          </a:p>
        </p:txBody>
      </p:sp>
      <p:sp>
        <p:nvSpPr>
          <p:cNvPr id="15" name="Rectangle 14"/>
          <p:cNvSpPr/>
          <p:nvPr/>
        </p:nvSpPr>
        <p:spPr>
          <a:xfrm>
            <a:off x="5931664" y="2743200"/>
            <a:ext cx="2438400" cy="215444"/>
          </a:xfrm>
          <a:prstGeom prst="rect">
            <a:avLst/>
          </a:prstGeom>
        </p:spPr>
        <p:txBody>
          <a:bodyPr wrap="square">
            <a:spAutoFit/>
          </a:bodyPr>
          <a:lstStyle/>
          <a:p>
            <a:r>
              <a:rPr lang="en-US" sz="800" dirty="0" smtClean="0"/>
              <a:t>http://www.epa.gov/bioiweb1/html/caddisflies.html</a:t>
            </a:r>
            <a:endParaRPr lang="en-US" sz="800" dirty="0"/>
          </a:p>
        </p:txBody>
      </p:sp>
      <p:sp>
        <p:nvSpPr>
          <p:cNvPr id="16" name="Rectangle 15"/>
          <p:cNvSpPr/>
          <p:nvPr/>
        </p:nvSpPr>
        <p:spPr>
          <a:xfrm>
            <a:off x="3712630" y="4584335"/>
            <a:ext cx="1718740" cy="215444"/>
          </a:xfrm>
          <a:prstGeom prst="rect">
            <a:avLst/>
          </a:prstGeom>
        </p:spPr>
        <p:txBody>
          <a:bodyPr wrap="none">
            <a:spAutoFit/>
          </a:bodyPr>
          <a:lstStyle/>
          <a:p>
            <a:r>
              <a:rPr lang="en-US" sz="800" dirty="0" smtClean="0"/>
              <a:t>http://www.troutnut.com/topic/724</a:t>
            </a:r>
            <a:endParaRPr lang="en-US" sz="800" dirty="0"/>
          </a:p>
        </p:txBody>
      </p:sp>
      <p:sp>
        <p:nvSpPr>
          <p:cNvPr id="17" name="Rectangle 16"/>
          <p:cNvSpPr/>
          <p:nvPr/>
        </p:nvSpPr>
        <p:spPr>
          <a:xfrm>
            <a:off x="6858000" y="6359489"/>
            <a:ext cx="762000" cy="215444"/>
          </a:xfrm>
          <a:prstGeom prst="rect">
            <a:avLst/>
          </a:prstGeom>
        </p:spPr>
        <p:txBody>
          <a:bodyPr wrap="square">
            <a:spAutoFit/>
          </a:bodyPr>
          <a:lstStyle/>
          <a:p>
            <a:r>
              <a:rPr lang="en-US" sz="800" dirty="0" smtClean="0"/>
              <a:t>Deian Moore</a:t>
            </a:r>
            <a:endParaRPr lang="en-US" sz="800" dirty="0"/>
          </a:p>
        </p:txBody>
      </p:sp>
      <p:sp>
        <p:nvSpPr>
          <p:cNvPr id="18" name="Rectangle 17"/>
          <p:cNvSpPr/>
          <p:nvPr/>
        </p:nvSpPr>
        <p:spPr>
          <a:xfrm>
            <a:off x="1679519" y="6359489"/>
            <a:ext cx="872355" cy="215444"/>
          </a:xfrm>
          <a:prstGeom prst="rect">
            <a:avLst/>
          </a:prstGeom>
        </p:spPr>
        <p:txBody>
          <a:bodyPr wrap="none">
            <a:spAutoFit/>
          </a:bodyPr>
          <a:lstStyle/>
          <a:p>
            <a:r>
              <a:rPr lang="en-US" sz="800" dirty="0" smtClean="0"/>
              <a:t>Wikiimedia.com</a:t>
            </a:r>
            <a:endParaRPr lang="en-US" sz="800" dirty="0"/>
          </a:p>
        </p:txBody>
      </p:sp>
      <p:sp>
        <p:nvSpPr>
          <p:cNvPr id="20" name="Content Placeholder 2"/>
          <p:cNvSpPr>
            <a:spLocks noGrp="1"/>
          </p:cNvSpPr>
          <p:nvPr>
            <p:ph idx="1"/>
          </p:nvPr>
        </p:nvSpPr>
        <p:spPr>
          <a:xfrm>
            <a:off x="1202077" y="1136150"/>
            <a:ext cx="1797978" cy="302231"/>
          </a:xfrm>
        </p:spPr>
        <p:txBody>
          <a:bodyPr>
            <a:noAutofit/>
          </a:bodyPr>
          <a:lstStyle/>
          <a:p>
            <a:pPr algn="ctr">
              <a:buNone/>
            </a:pPr>
            <a:r>
              <a:rPr lang="en-US" sz="1400" b="1" dirty="0" smtClean="0">
                <a:solidFill>
                  <a:schemeClr val="bg1"/>
                </a:solidFill>
              </a:rPr>
              <a:t>Mayfly</a:t>
            </a:r>
          </a:p>
        </p:txBody>
      </p:sp>
      <p:sp>
        <p:nvSpPr>
          <p:cNvPr id="21" name="Content Placeholder 2"/>
          <p:cNvSpPr txBox="1">
            <a:spLocks/>
          </p:cNvSpPr>
          <p:nvPr/>
        </p:nvSpPr>
        <p:spPr>
          <a:xfrm>
            <a:off x="3686675" y="1136150"/>
            <a:ext cx="1797978" cy="302231"/>
          </a:xfrm>
          <a:prstGeom prst="rect">
            <a:avLst/>
          </a:prstGeom>
        </p:spPr>
        <p:txBody>
          <a:bodyPr vert="horz">
            <a:noAutofit/>
          </a:bodyPr>
          <a:lstStyle/>
          <a:p>
            <a:pPr marL="411480" marR="0" lvl="0" indent="-342900" algn="ctr" defTabSz="914400" rtl="0" eaLnBrk="1" fontAlgn="auto" latinLnBrk="0" hangingPunct="1">
              <a:lnSpc>
                <a:spcPct val="100000"/>
              </a:lnSpc>
              <a:spcBef>
                <a:spcPts val="700"/>
              </a:spcBef>
              <a:spcAft>
                <a:spcPts val="0"/>
              </a:spcAft>
              <a:buClr>
                <a:schemeClr val="tx2"/>
              </a:buClr>
              <a:buSzPct val="95000"/>
              <a:buFont typeface="Wingdings"/>
              <a:buNone/>
              <a:tabLst/>
              <a:defRPr/>
            </a:pPr>
            <a:r>
              <a:rPr kumimoji="0" lang="en-US" sz="1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Arial" pitchFamily="34" charset="0"/>
              </a:rPr>
              <a:t>Stonefly</a:t>
            </a:r>
          </a:p>
        </p:txBody>
      </p:sp>
      <p:sp>
        <p:nvSpPr>
          <p:cNvPr id="22" name="Content Placeholder 2"/>
          <p:cNvSpPr txBox="1">
            <a:spLocks/>
          </p:cNvSpPr>
          <p:nvPr/>
        </p:nvSpPr>
        <p:spPr>
          <a:xfrm>
            <a:off x="6181583" y="1136150"/>
            <a:ext cx="1797978" cy="302231"/>
          </a:xfrm>
          <a:prstGeom prst="rect">
            <a:avLst/>
          </a:prstGeom>
        </p:spPr>
        <p:txBody>
          <a:bodyPr vert="horz">
            <a:noAutofit/>
          </a:bodyPr>
          <a:lstStyle/>
          <a:p>
            <a:pPr marL="411480" marR="0" lvl="0" indent="-342900" algn="ctr" defTabSz="914400" rtl="0" eaLnBrk="1" fontAlgn="auto" latinLnBrk="0" hangingPunct="1">
              <a:lnSpc>
                <a:spcPct val="100000"/>
              </a:lnSpc>
              <a:spcBef>
                <a:spcPts val="700"/>
              </a:spcBef>
              <a:spcAft>
                <a:spcPts val="0"/>
              </a:spcAft>
              <a:buClr>
                <a:schemeClr val="tx2"/>
              </a:buClr>
              <a:buSzPct val="95000"/>
              <a:buFont typeface="Wingdings"/>
              <a:buNone/>
              <a:tabLst/>
              <a:defRPr/>
            </a:pPr>
            <a:r>
              <a:rPr kumimoji="0" lang="en-US" sz="1400" b="1" i="0" u="none" strike="noStrike" kern="1200" cap="none" spc="0" normalizeH="0" baseline="0" noProof="0" dirty="0" err="1"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Arial" pitchFamily="34" charset="0"/>
              </a:rPr>
              <a:t>Caddisfly</a:t>
            </a:r>
            <a:endParaRPr kumimoji="0" lang="en-US" sz="1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23" name="Content Placeholder 2"/>
          <p:cNvSpPr txBox="1">
            <a:spLocks/>
          </p:cNvSpPr>
          <p:nvPr/>
        </p:nvSpPr>
        <p:spPr>
          <a:xfrm>
            <a:off x="3673011" y="3055702"/>
            <a:ext cx="1797978" cy="302231"/>
          </a:xfrm>
          <a:prstGeom prst="rect">
            <a:avLst/>
          </a:prstGeom>
        </p:spPr>
        <p:txBody>
          <a:bodyPr vert="horz">
            <a:noAutofit/>
          </a:bodyPr>
          <a:lstStyle/>
          <a:p>
            <a:pPr marL="411480" marR="0" lvl="0" indent="-342900" algn="ctr" defTabSz="914400" rtl="0" eaLnBrk="1" fontAlgn="auto" latinLnBrk="0" hangingPunct="1">
              <a:lnSpc>
                <a:spcPct val="100000"/>
              </a:lnSpc>
              <a:spcBef>
                <a:spcPts val="700"/>
              </a:spcBef>
              <a:spcAft>
                <a:spcPts val="0"/>
              </a:spcAft>
              <a:buClr>
                <a:schemeClr val="tx2"/>
              </a:buClr>
              <a:buSzPct val="95000"/>
              <a:buFont typeface="Wingdings"/>
              <a:buNone/>
              <a:tabLst/>
              <a:defRPr/>
            </a:pPr>
            <a:r>
              <a:rPr lang="en-US" sz="1400" b="1"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Sculpin</a:t>
            </a:r>
            <a:endParaRPr kumimoji="0" lang="en-US" sz="1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24" name="Content Placeholder 2"/>
          <p:cNvSpPr txBox="1">
            <a:spLocks/>
          </p:cNvSpPr>
          <p:nvPr/>
        </p:nvSpPr>
        <p:spPr>
          <a:xfrm>
            <a:off x="1216707" y="4441001"/>
            <a:ext cx="1797978" cy="302231"/>
          </a:xfrm>
          <a:prstGeom prst="rect">
            <a:avLst/>
          </a:prstGeom>
        </p:spPr>
        <p:txBody>
          <a:bodyPr vert="horz">
            <a:noAutofit/>
          </a:bodyPr>
          <a:lstStyle/>
          <a:p>
            <a:pPr marL="411480" marR="0" lvl="0" indent="-342900" algn="ctr" defTabSz="914400" rtl="0" eaLnBrk="1" fontAlgn="auto" latinLnBrk="0" hangingPunct="1">
              <a:lnSpc>
                <a:spcPct val="100000"/>
              </a:lnSpc>
              <a:spcBef>
                <a:spcPts val="700"/>
              </a:spcBef>
              <a:spcAft>
                <a:spcPts val="0"/>
              </a:spcAft>
              <a:buClr>
                <a:schemeClr val="tx2"/>
              </a:buClr>
              <a:buSzPct val="95000"/>
              <a:buFont typeface="Wingdings"/>
              <a:buNone/>
              <a:tabLst/>
              <a:defRPr/>
            </a:pPr>
            <a:r>
              <a:rPr lang="en-US" sz="14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Dace</a:t>
            </a:r>
            <a:endParaRPr kumimoji="0" lang="en-US" sz="1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25" name="Content Placeholder 2"/>
          <p:cNvSpPr txBox="1">
            <a:spLocks/>
          </p:cNvSpPr>
          <p:nvPr/>
        </p:nvSpPr>
        <p:spPr>
          <a:xfrm>
            <a:off x="6247286" y="4441001"/>
            <a:ext cx="1797978" cy="302231"/>
          </a:xfrm>
          <a:prstGeom prst="rect">
            <a:avLst/>
          </a:prstGeom>
        </p:spPr>
        <p:txBody>
          <a:bodyPr vert="horz">
            <a:noAutofit/>
          </a:bodyPr>
          <a:lstStyle/>
          <a:p>
            <a:pPr marL="411480" marR="0" lvl="0" indent="-342900" algn="ctr" defTabSz="914400" rtl="0" eaLnBrk="1" fontAlgn="auto" latinLnBrk="0" hangingPunct="1">
              <a:lnSpc>
                <a:spcPct val="100000"/>
              </a:lnSpc>
              <a:spcBef>
                <a:spcPts val="700"/>
              </a:spcBef>
              <a:spcAft>
                <a:spcPts val="0"/>
              </a:spcAft>
              <a:buClr>
                <a:schemeClr val="tx2"/>
              </a:buClr>
              <a:buSzPct val="95000"/>
              <a:buFont typeface="Wingdings"/>
              <a:buNone/>
              <a:tabLst/>
              <a:defRPr/>
            </a:pPr>
            <a:r>
              <a:rPr lang="en-US" sz="14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Brook Trout</a:t>
            </a:r>
            <a:endParaRPr kumimoji="0" lang="en-US" sz="1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pic>
        <p:nvPicPr>
          <p:cNvPr id="1026" name="Picture 2" descr="C:\Projects\Shenandoah Pamphlet\FinalPackagedShenandoahParkPamplet\Links\A_Couple_of_Jewels.jpg"/>
          <p:cNvPicPr>
            <a:picLocks noChangeAspect="1" noChangeArrowheads="1"/>
          </p:cNvPicPr>
          <p:nvPr/>
        </p:nvPicPr>
        <p:blipFill>
          <a:blip r:embed="rId8" cstate="print">
            <a:lum bright="-7000" contrast="19000"/>
          </a:blip>
          <a:srcRect/>
          <a:stretch>
            <a:fillRect/>
          </a:stretch>
        </p:blipFill>
        <p:spPr bwMode="auto">
          <a:xfrm>
            <a:off x="5898050" y="4746660"/>
            <a:ext cx="2496450" cy="160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81322"/>
            <a:ext cx="8458200" cy="914400"/>
          </a:xfrm>
        </p:spPr>
        <p:txBody>
          <a:bodyPr>
            <a:noAutofit/>
          </a:bodyPr>
          <a:lstStyle/>
          <a:p>
            <a:pPr algn="ctr"/>
            <a:r>
              <a:rPr lang="en-US" sz="3200" dirty="0" smtClean="0">
                <a:solidFill>
                  <a:srgbClr val="FFFF99"/>
                </a:solidFill>
                <a:latin typeface="Comic Sans MS" pitchFamily="66" charset="0"/>
              </a:rPr>
              <a:t>Biological Response:</a:t>
            </a:r>
            <a:br>
              <a:rPr lang="en-US" sz="3200" dirty="0" smtClean="0">
                <a:solidFill>
                  <a:srgbClr val="FFFF99"/>
                </a:solidFill>
                <a:latin typeface="Comic Sans MS" pitchFamily="66" charset="0"/>
              </a:rPr>
            </a:br>
            <a:r>
              <a:rPr lang="en-US" sz="3200" dirty="0" smtClean="0">
                <a:solidFill>
                  <a:srgbClr val="FFFF99"/>
                </a:solidFill>
                <a:latin typeface="Comic Sans MS" pitchFamily="66" charset="0"/>
              </a:rPr>
              <a:t>Insect Richness</a:t>
            </a:r>
          </a:p>
        </p:txBody>
      </p:sp>
      <p:sp>
        <p:nvSpPr>
          <p:cNvPr id="5" name="Slide Number Placeholder 4"/>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19</a:t>
            </a:fld>
            <a:endParaRPr kumimoji="0" lang="en-US" sz="1200">
              <a:solidFill>
                <a:schemeClr val="tx2"/>
              </a:solidFill>
            </a:endParaRPr>
          </a:p>
        </p:txBody>
      </p:sp>
      <p:graphicFrame>
        <p:nvGraphicFramePr>
          <p:cNvPr id="6" name="Chart 5"/>
          <p:cNvGraphicFramePr/>
          <p:nvPr/>
        </p:nvGraphicFramePr>
        <p:xfrm>
          <a:off x="615164" y="1371600"/>
          <a:ext cx="7543800" cy="4581144"/>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2"/>
          <p:cNvSpPr>
            <a:spLocks noGrp="1"/>
          </p:cNvSpPr>
          <p:nvPr>
            <p:ph idx="1"/>
          </p:nvPr>
        </p:nvSpPr>
        <p:spPr>
          <a:xfrm>
            <a:off x="952500" y="6185199"/>
            <a:ext cx="7124700" cy="472072"/>
          </a:xfrm>
        </p:spPr>
        <p:txBody>
          <a:bodyPr>
            <a:noAutofit/>
          </a:bodyPr>
          <a:lstStyle/>
          <a:p>
            <a:pPr>
              <a:buNone/>
            </a:pPr>
            <a:r>
              <a:rPr lang="en-US" sz="2000" dirty="0" smtClean="0">
                <a:solidFill>
                  <a:schemeClr val="bg1"/>
                </a:solidFill>
              </a:rPr>
              <a:t>Modified from: Cosby et al. 2006</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8686800" cy="838200"/>
          </a:xfrm>
        </p:spPr>
        <p:txBody>
          <a:bodyPr>
            <a:noAutofit/>
          </a:bodyPr>
          <a:lstStyle/>
          <a:p>
            <a:r>
              <a:rPr lang="en-US" sz="3200" dirty="0" smtClean="0">
                <a:solidFill>
                  <a:srgbClr val="FFFF99"/>
                </a:solidFill>
                <a:latin typeface="Comic Sans MS" pitchFamily="66" charset="0"/>
              </a:rPr>
              <a:t>Overview</a:t>
            </a:r>
            <a:endParaRPr lang="en-US" sz="3200" dirty="0">
              <a:solidFill>
                <a:srgbClr val="FFFF99"/>
              </a:solidFill>
              <a:latin typeface="Comic Sans MS" pitchFamily="66" charset="0"/>
            </a:endParaRPr>
          </a:p>
        </p:txBody>
      </p:sp>
      <p:pic>
        <p:nvPicPr>
          <p:cNvPr id="4" name="Picture 4" descr="http://www.wvcommerce.org/App_Media/Assets/images/naturalresources/ElkSprings_450.jpg"/>
          <p:cNvPicPr>
            <a:picLocks noChangeAspect="1" noChangeArrowheads="1"/>
          </p:cNvPicPr>
          <p:nvPr/>
        </p:nvPicPr>
        <p:blipFill>
          <a:blip r:embed="rId3" cstate="print"/>
          <a:srcRect r="17143"/>
          <a:stretch>
            <a:fillRect/>
          </a:stretch>
        </p:blipFill>
        <p:spPr bwMode="auto">
          <a:xfrm>
            <a:off x="0" y="1219199"/>
            <a:ext cx="9144000" cy="5333999"/>
          </a:xfrm>
          <a:prstGeom prst="rect">
            <a:avLst/>
          </a:prstGeom>
          <a:noFill/>
        </p:spPr>
      </p:pic>
      <p:sp>
        <p:nvSpPr>
          <p:cNvPr id="5" name="Subtitle 2"/>
          <p:cNvSpPr>
            <a:spLocks noGrp="1"/>
          </p:cNvSpPr>
          <p:nvPr>
            <p:ph type="subTitle" idx="1"/>
          </p:nvPr>
        </p:nvSpPr>
        <p:spPr>
          <a:xfrm>
            <a:off x="0" y="1219200"/>
            <a:ext cx="9144000" cy="5334000"/>
          </a:xfrm>
          <a:solidFill>
            <a:schemeClr val="tx1">
              <a:alpha val="46000"/>
            </a:schemeClr>
          </a:solidFill>
        </p:spPr>
        <p:txBody>
          <a:bodyPr>
            <a:noAutofit/>
          </a:bodyPr>
          <a:lstStyle/>
          <a:p>
            <a:pPr marL="228600" indent="-228600" algn="l">
              <a:buFont typeface="Arial" pitchFamily="34" charset="0"/>
              <a:buChar char="•"/>
            </a:pPr>
            <a:endParaRPr lang="en-US" sz="2400" dirty="0" smtClean="0">
              <a:solidFill>
                <a:schemeClr val="bg1"/>
              </a:solidFill>
              <a:latin typeface="Comic Sans MS" pitchFamily="66" charset="0"/>
            </a:endParaRPr>
          </a:p>
          <a:p>
            <a:pPr marL="228600" indent="-228600" algn="l">
              <a:buFont typeface="Arial" pitchFamily="34" charset="0"/>
              <a:buChar char="•"/>
            </a:pPr>
            <a:r>
              <a:rPr lang="en-US" sz="2400" dirty="0" smtClean="0">
                <a:solidFill>
                  <a:schemeClr val="bg1"/>
                </a:solidFill>
                <a:latin typeface="Comic Sans MS" pitchFamily="66" charset="0"/>
              </a:rPr>
              <a:t>Post-hoc niche modeling effort to predict continuous ANC and BCw surfaces from training data</a:t>
            </a:r>
          </a:p>
          <a:p>
            <a:pPr marL="228600" indent="-228600" algn="l">
              <a:buFont typeface="Arial" pitchFamily="34" charset="0"/>
              <a:buChar char="•"/>
            </a:pPr>
            <a:r>
              <a:rPr lang="en-US" sz="2400" dirty="0" smtClean="0">
                <a:solidFill>
                  <a:schemeClr val="bg1"/>
                </a:solidFill>
                <a:latin typeface="Comic Sans MS" pitchFamily="66" charset="0"/>
              </a:rPr>
              <a:t>933 sites had measured stream water chemistry, ANC values</a:t>
            </a:r>
          </a:p>
          <a:p>
            <a:pPr marL="228600" indent="-228600" algn="l">
              <a:buFont typeface="Arial" pitchFamily="34" charset="0"/>
              <a:buChar char="•"/>
            </a:pPr>
            <a:r>
              <a:rPr lang="en-US" sz="2400" dirty="0" smtClean="0">
                <a:solidFill>
                  <a:schemeClr val="bg1"/>
                </a:solidFill>
                <a:latin typeface="Comic Sans MS" pitchFamily="66" charset="0"/>
              </a:rPr>
              <a:t>140 sites had modeled BCw values via </a:t>
            </a:r>
            <a:r>
              <a:rPr lang="en-US" sz="2400" dirty="0" smtClean="0">
                <a:solidFill>
                  <a:schemeClr val="bg1"/>
                </a:solidFill>
                <a:latin typeface="Comic Sans MS" pitchFamily="66" charset="0"/>
              </a:rPr>
              <a:t>MAGIC process </a:t>
            </a:r>
            <a:r>
              <a:rPr lang="en-US" sz="2400" dirty="0" smtClean="0">
                <a:solidFill>
                  <a:schemeClr val="bg1"/>
                </a:solidFill>
                <a:latin typeface="Comic Sans MS" pitchFamily="66" charset="0"/>
              </a:rPr>
              <a:t>model</a:t>
            </a:r>
            <a:endParaRPr lang="en-US" sz="2400" dirty="0" smtClean="0">
              <a:solidFill>
                <a:schemeClr val="bg1"/>
              </a:solidFill>
              <a:latin typeface="Comic Sans MS" pitchFamily="66" charset="0"/>
            </a:endParaRPr>
          </a:p>
          <a:p>
            <a:pPr marL="228600" indent="-228600" algn="l">
              <a:buFont typeface="Arial" pitchFamily="34" charset="0"/>
              <a:buChar char="•"/>
            </a:pPr>
            <a:r>
              <a:rPr lang="en-US" sz="2400" dirty="0" smtClean="0">
                <a:solidFill>
                  <a:schemeClr val="bg1"/>
                </a:solidFill>
                <a:latin typeface="Comic Sans MS" pitchFamily="66" charset="0"/>
              </a:rPr>
              <a:t>BCw + ANC </a:t>
            </a:r>
            <a:r>
              <a:rPr lang="en-US" sz="2400" dirty="0" smtClean="0">
                <a:solidFill>
                  <a:schemeClr val="bg1"/>
                </a:solidFill>
                <a:latin typeface="Comic Sans MS" pitchFamily="66" charset="0"/>
              </a:rPr>
              <a:t>used </a:t>
            </a:r>
            <a:r>
              <a:rPr lang="en-US" sz="2400" dirty="0" smtClean="0">
                <a:solidFill>
                  <a:schemeClr val="bg1"/>
                </a:solidFill>
                <a:latin typeface="Comic Sans MS" pitchFamily="66" charset="0"/>
              </a:rPr>
              <a:t>to estimate CLs of atmospheric S deposition</a:t>
            </a:r>
          </a:p>
          <a:p>
            <a:pPr marL="228600" indent="-228600" algn="l">
              <a:buFont typeface="Arial" pitchFamily="34" charset="0"/>
              <a:buChar char="•"/>
            </a:pPr>
            <a:r>
              <a:rPr lang="en-US" sz="2400" dirty="0" smtClean="0">
                <a:solidFill>
                  <a:schemeClr val="bg1"/>
                </a:solidFill>
                <a:latin typeface="Comic Sans MS" pitchFamily="66" charset="0"/>
              </a:rPr>
              <a:t>We present a logic-based model for assessing aquatic impacts of S deposition based on modeled stream ANC and CL exceedance</a:t>
            </a:r>
          </a:p>
          <a:p>
            <a:pPr marL="228600" indent="-228600" algn="l">
              <a:buFont typeface="Arial" pitchFamily="34" charset="0"/>
              <a:buChar char="•"/>
            </a:pPr>
            <a:r>
              <a:rPr lang="en-US" sz="2400" dirty="0" smtClean="0">
                <a:solidFill>
                  <a:schemeClr val="bg1"/>
                </a:solidFill>
                <a:latin typeface="Comic Sans MS" pitchFamily="66" charset="0"/>
              </a:rPr>
              <a:t>We demonstrate the model in an SDS system, presenting results for the Great Smoky </a:t>
            </a:r>
            <a:r>
              <a:rPr lang="en-US" sz="2400" dirty="0" err="1" smtClean="0">
                <a:solidFill>
                  <a:schemeClr val="bg1"/>
                </a:solidFill>
                <a:latin typeface="Comic Sans MS" pitchFamily="66" charset="0"/>
              </a:rPr>
              <a:t>Mtn</a:t>
            </a:r>
            <a:r>
              <a:rPr lang="en-US" sz="2400" dirty="0" smtClean="0">
                <a:solidFill>
                  <a:schemeClr val="bg1"/>
                </a:solidFill>
                <a:latin typeface="Comic Sans MS" pitchFamily="66" charset="0"/>
              </a:rPr>
              <a:t> National Park</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6185199"/>
            <a:ext cx="7124700" cy="472072"/>
          </a:xfrm>
        </p:spPr>
        <p:txBody>
          <a:bodyPr>
            <a:noAutofit/>
          </a:bodyPr>
          <a:lstStyle/>
          <a:p>
            <a:pPr>
              <a:buNone/>
            </a:pPr>
            <a:r>
              <a:rPr lang="en-US" sz="2000" dirty="0" smtClean="0">
                <a:solidFill>
                  <a:schemeClr val="bg1"/>
                </a:solidFill>
              </a:rPr>
              <a:t>Modified from: Cosby et al. 2006</a:t>
            </a:r>
          </a:p>
        </p:txBody>
      </p:sp>
      <p:sp>
        <p:nvSpPr>
          <p:cNvPr id="5" name="Slide Number Placeholder 4"/>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20</a:t>
            </a:fld>
            <a:endParaRPr kumimoji="0" lang="en-US" sz="1200">
              <a:solidFill>
                <a:schemeClr val="tx2"/>
              </a:solidFill>
            </a:endParaRPr>
          </a:p>
        </p:txBody>
      </p:sp>
      <p:graphicFrame>
        <p:nvGraphicFramePr>
          <p:cNvPr id="7" name="Chart 6"/>
          <p:cNvGraphicFramePr/>
          <p:nvPr/>
        </p:nvGraphicFramePr>
        <p:xfrm>
          <a:off x="800100" y="1447800"/>
          <a:ext cx="7543800" cy="4583130"/>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1"/>
          <p:cNvSpPr>
            <a:spLocks noGrp="1"/>
          </p:cNvSpPr>
          <p:nvPr>
            <p:ph type="title"/>
          </p:nvPr>
        </p:nvSpPr>
        <p:spPr>
          <a:xfrm>
            <a:off x="342900" y="181322"/>
            <a:ext cx="8458200" cy="914400"/>
          </a:xfrm>
        </p:spPr>
        <p:txBody>
          <a:bodyPr>
            <a:noAutofit/>
          </a:bodyPr>
          <a:lstStyle/>
          <a:p>
            <a:pPr algn="ctr"/>
            <a:r>
              <a:rPr lang="en-US" sz="3200" dirty="0" smtClean="0">
                <a:solidFill>
                  <a:srgbClr val="FFFF99"/>
                </a:solidFill>
                <a:latin typeface="Comic Sans MS" pitchFamily="66" charset="0"/>
              </a:rPr>
              <a:t>Biological Response:</a:t>
            </a:r>
            <a:br>
              <a:rPr lang="en-US" sz="3200" dirty="0" smtClean="0">
                <a:solidFill>
                  <a:srgbClr val="FFFF99"/>
                </a:solidFill>
                <a:latin typeface="Comic Sans MS" pitchFamily="66" charset="0"/>
              </a:rPr>
            </a:br>
            <a:r>
              <a:rPr lang="en-US" sz="3200" dirty="0" smtClean="0">
                <a:solidFill>
                  <a:srgbClr val="FFFF99"/>
                </a:solidFill>
                <a:latin typeface="Comic Sans MS" pitchFamily="66" charset="0"/>
              </a:rPr>
              <a:t>Fish Richness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21</a:t>
            </a:fld>
            <a:endParaRPr kumimoji="0" lang="en-US" sz="1200">
              <a:solidFill>
                <a:schemeClr val="tx2"/>
              </a:solidFill>
            </a:endParaRPr>
          </a:p>
        </p:txBody>
      </p:sp>
      <p:sp>
        <p:nvSpPr>
          <p:cNvPr id="5" name="Title 1"/>
          <p:cNvSpPr txBox="1">
            <a:spLocks/>
          </p:cNvSpPr>
          <p:nvPr/>
        </p:nvSpPr>
        <p:spPr>
          <a:xfrm>
            <a:off x="342900" y="181322"/>
            <a:ext cx="8458200" cy="914400"/>
          </a:xfrm>
          <a:prstGeom prst="rect">
            <a:avLst/>
          </a:prstGeom>
        </p:spPr>
        <p:txBody>
          <a:bodyPr vert="horz" anchor="t">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smtClean="0">
                <a:solidFill>
                  <a:srgbClr val="FFFF99"/>
                </a:solidFill>
                <a:latin typeface="Comic Sans MS" pitchFamily="66" charset="0"/>
                <a:ea typeface="+mj-ea"/>
                <a:cs typeface="+mj-cs"/>
              </a:rPr>
              <a:t>Biological Response:</a:t>
            </a:r>
            <a:br>
              <a:rPr lang="en-US" sz="3200" dirty="0" smtClean="0">
                <a:solidFill>
                  <a:srgbClr val="FFFF99"/>
                </a:solidFill>
                <a:latin typeface="Comic Sans MS" pitchFamily="66" charset="0"/>
                <a:ea typeface="+mj-ea"/>
                <a:cs typeface="+mj-cs"/>
              </a:rPr>
            </a:br>
            <a:r>
              <a:rPr lang="en-US" sz="3200" dirty="0" smtClean="0">
                <a:solidFill>
                  <a:srgbClr val="FFFF99"/>
                </a:solidFill>
                <a:latin typeface="Comic Sans MS" pitchFamily="66" charset="0"/>
                <a:ea typeface="+mj-ea"/>
                <a:cs typeface="+mj-cs"/>
              </a:rPr>
              <a:t>Fish Presence</a:t>
            </a:r>
          </a:p>
        </p:txBody>
      </p:sp>
      <p:graphicFrame>
        <p:nvGraphicFramePr>
          <p:cNvPr id="7" name="Chart 6"/>
          <p:cNvGraphicFramePr>
            <a:graphicFrameLocks/>
          </p:cNvGraphicFramePr>
          <p:nvPr/>
        </p:nvGraphicFramePr>
        <p:xfrm>
          <a:off x="985678" y="1643865"/>
          <a:ext cx="7152097" cy="4424361"/>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2"/>
          <p:cNvSpPr>
            <a:spLocks noGrp="1"/>
          </p:cNvSpPr>
          <p:nvPr>
            <p:ph idx="1"/>
          </p:nvPr>
        </p:nvSpPr>
        <p:spPr>
          <a:xfrm rot="-3000000">
            <a:off x="2939434" y="2950593"/>
            <a:ext cx="1605765" cy="378234"/>
          </a:xfrm>
        </p:spPr>
        <p:txBody>
          <a:bodyPr>
            <a:noAutofit/>
          </a:bodyPr>
          <a:lstStyle/>
          <a:p>
            <a:pPr>
              <a:buNone/>
            </a:pPr>
            <a:r>
              <a:rPr lang="en-US" sz="1800" dirty="0" smtClean="0">
                <a:solidFill>
                  <a:schemeClr val="bg1"/>
                </a:solidFill>
              </a:rPr>
              <a:t>Brook</a:t>
            </a:r>
            <a:r>
              <a:rPr lang="en-US" sz="1800" dirty="0" smtClean="0"/>
              <a:t> </a:t>
            </a:r>
            <a:r>
              <a:rPr lang="en-US" sz="1800" dirty="0" smtClean="0">
                <a:solidFill>
                  <a:schemeClr val="bg1"/>
                </a:solidFill>
              </a:rPr>
              <a:t>Trout</a:t>
            </a:r>
          </a:p>
        </p:txBody>
      </p:sp>
      <p:sp>
        <p:nvSpPr>
          <p:cNvPr id="9" name="Content Placeholder 2"/>
          <p:cNvSpPr txBox="1">
            <a:spLocks/>
          </p:cNvSpPr>
          <p:nvPr/>
        </p:nvSpPr>
        <p:spPr>
          <a:xfrm rot="-1860000">
            <a:off x="3406724" y="3385453"/>
            <a:ext cx="2663333" cy="378234"/>
          </a:xfrm>
          <a:prstGeom prst="rect">
            <a:avLst/>
          </a:prstGeom>
        </p:spPr>
        <p:txBody>
          <a:bodyPr vert="horz">
            <a:noAutofit/>
          </a:bodyPr>
          <a:lstStyle/>
          <a:p>
            <a:pPr marL="411480" marR="0" lvl="0" indent="-342900" algn="l" defTabSz="914400" rtl="0" eaLnBrk="1" fontAlgn="auto" latinLnBrk="0" hangingPunct="1">
              <a:lnSpc>
                <a:spcPct val="100000"/>
              </a:lnSpc>
              <a:spcBef>
                <a:spcPts val="700"/>
              </a:spcBef>
              <a:spcAft>
                <a:spcPts val="0"/>
              </a:spcAft>
              <a:buClr>
                <a:schemeClr val="tx2"/>
              </a:buClr>
              <a:buSzPct val="95000"/>
              <a:buFont typeface="Wingdings"/>
              <a:buNone/>
              <a:tabLst/>
              <a:defRPr/>
            </a:pPr>
            <a:r>
              <a:rPr kumimoji="0" lang="en-US" sz="18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Arial" pitchFamily="34" charset="0"/>
              </a:rPr>
              <a:t>Sensitive Fish Species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47846"/>
            <a:ext cx="8229600" cy="1828800"/>
          </a:xfrm>
        </p:spPr>
        <p:txBody>
          <a:bodyPr>
            <a:noAutofit/>
          </a:bodyPr>
          <a:lstStyle/>
          <a:p>
            <a:r>
              <a:rPr lang="en-US" sz="2000" dirty="0" smtClean="0">
                <a:solidFill>
                  <a:schemeClr val="bg1"/>
                </a:solidFill>
              </a:rPr>
              <a:t>Weighting factors are applied based on catchment area relative to the drainage area as defined by the ANC sampling location</a:t>
            </a:r>
          </a:p>
          <a:p>
            <a:pPr>
              <a:buNone/>
            </a:pPr>
            <a:endParaRPr lang="en-US" sz="1400" dirty="0" smtClean="0">
              <a:solidFill>
                <a:schemeClr val="bg1"/>
              </a:solidFill>
            </a:endParaRPr>
          </a:p>
          <a:p>
            <a:r>
              <a:rPr lang="en-US" sz="2000" dirty="0" smtClean="0">
                <a:solidFill>
                  <a:schemeClr val="bg1"/>
                </a:solidFill>
              </a:rPr>
              <a:t>Used only for locations located within a watershed characterized by measured ANC</a:t>
            </a:r>
          </a:p>
        </p:txBody>
      </p:sp>
      <p:sp>
        <p:nvSpPr>
          <p:cNvPr id="5" name="Slide Number Placeholder 4"/>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22</a:t>
            </a:fld>
            <a:endParaRPr kumimoji="0" lang="en-US" sz="1200">
              <a:solidFill>
                <a:schemeClr val="tx2"/>
              </a:solidFill>
            </a:endParaRPr>
          </a:p>
        </p:txBody>
      </p:sp>
      <p:grpSp>
        <p:nvGrpSpPr>
          <p:cNvPr id="2" name="Group 7"/>
          <p:cNvGrpSpPr/>
          <p:nvPr/>
        </p:nvGrpSpPr>
        <p:grpSpPr>
          <a:xfrm>
            <a:off x="2286000" y="1295400"/>
            <a:ext cx="4572000" cy="3124200"/>
            <a:chOff x="2286000" y="1295400"/>
            <a:chExt cx="4572000" cy="3124200"/>
          </a:xfrm>
        </p:grpSpPr>
        <p:sp>
          <p:nvSpPr>
            <p:cNvPr id="7" name="Rectangle 6"/>
            <p:cNvSpPr/>
            <p:nvPr/>
          </p:nvSpPr>
          <p:spPr>
            <a:xfrm>
              <a:off x="2286000" y="1295400"/>
              <a:ext cx="4572000" cy="3124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measured_vs_predictedANC_Nice.jpg"/>
            <p:cNvPicPr>
              <a:picLocks noChangeAspect="1"/>
            </p:cNvPicPr>
            <p:nvPr/>
          </p:nvPicPr>
          <p:blipFill>
            <a:blip r:embed="rId3" cstate="print"/>
            <a:stretch>
              <a:fillRect/>
            </a:stretch>
          </p:blipFill>
          <p:spPr>
            <a:xfrm>
              <a:off x="2410513" y="1371600"/>
              <a:ext cx="4322975" cy="2895600"/>
            </a:xfrm>
            <a:prstGeom prst="rect">
              <a:avLst/>
            </a:prstGeom>
            <a:ln>
              <a:noFill/>
            </a:ln>
            <a:effectLst>
              <a:outerShdw blurRad="292100" dist="139700" dir="2700000" algn="tl" rotWithShape="0">
                <a:srgbClr val="333333">
                  <a:alpha val="65000"/>
                </a:srgbClr>
              </a:outerShdw>
            </a:effectLst>
          </p:spPr>
        </p:pic>
      </p:grpSp>
      <p:sp>
        <p:nvSpPr>
          <p:cNvPr id="9" name="Title 1"/>
          <p:cNvSpPr txBox="1">
            <a:spLocks/>
          </p:cNvSpPr>
          <p:nvPr/>
        </p:nvSpPr>
        <p:spPr>
          <a:xfrm>
            <a:off x="457200" y="512064"/>
            <a:ext cx="8229600" cy="914400"/>
          </a:xfrm>
          <a:prstGeom prst="rect">
            <a:avLst/>
          </a:prstGeom>
        </p:spPr>
        <p:txBody>
          <a:bodyPr vert="horz" anchor="t">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smtClean="0">
                <a:solidFill>
                  <a:srgbClr val="FFFF99"/>
                </a:solidFill>
                <a:latin typeface="Comic Sans MS" pitchFamily="66" charset="0"/>
                <a:ea typeface="+mj-ea"/>
                <a:cs typeface="+mj-cs"/>
              </a:rPr>
              <a:t>Weighting Predicted ANC</a:t>
            </a:r>
            <a:br>
              <a:rPr lang="en-US" sz="3200" dirty="0" smtClean="0">
                <a:solidFill>
                  <a:srgbClr val="FFFF99"/>
                </a:solidFill>
                <a:latin typeface="Comic Sans MS" pitchFamily="66" charset="0"/>
                <a:ea typeface="+mj-ea"/>
                <a:cs typeface="+mj-cs"/>
              </a:rPr>
            </a:br>
            <a:r>
              <a:rPr lang="en-US" sz="3200" dirty="0" smtClean="0">
                <a:solidFill>
                  <a:srgbClr val="FFFF99"/>
                </a:solidFill>
                <a:latin typeface="Comic Sans MS" pitchFamily="66" charset="0"/>
                <a:ea typeface="+mj-ea"/>
                <a:cs typeface="+mj-cs"/>
              </a:rPr>
              <a:t/>
            </a:r>
            <a:br>
              <a:rPr lang="en-US" sz="3200" dirty="0" smtClean="0">
                <a:solidFill>
                  <a:srgbClr val="FFFF99"/>
                </a:solidFill>
                <a:latin typeface="Comic Sans MS" pitchFamily="66" charset="0"/>
                <a:ea typeface="+mj-ea"/>
                <a:cs typeface="+mj-cs"/>
              </a:rPr>
            </a:br>
            <a:endParaRPr lang="en-US" sz="3200" dirty="0">
              <a:solidFill>
                <a:srgbClr val="FFFF99"/>
              </a:solidFill>
              <a:latin typeface="Comic Sans MS" pitchFamily="66"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23</a:t>
            </a:fld>
            <a:endParaRPr kumimoji="0" lang="en-US" sz="1200">
              <a:solidFill>
                <a:schemeClr val="tx2"/>
              </a:solidFill>
            </a:endParaRPr>
          </a:p>
        </p:txBody>
      </p:sp>
      <p:sp>
        <p:nvSpPr>
          <p:cNvPr id="7" name="Title 1"/>
          <p:cNvSpPr>
            <a:spLocks noGrp="1"/>
          </p:cNvSpPr>
          <p:nvPr>
            <p:ph type="title"/>
          </p:nvPr>
        </p:nvSpPr>
        <p:spPr>
          <a:xfrm>
            <a:off x="457200" y="512064"/>
            <a:ext cx="8229600" cy="914400"/>
          </a:xfrm>
        </p:spPr>
        <p:txBody>
          <a:bodyPr>
            <a:normAutofit fontScale="90000"/>
          </a:bodyPr>
          <a:lstStyle/>
          <a:p>
            <a:pPr algn="ctr"/>
            <a:r>
              <a:rPr lang="en-US" sz="3600" dirty="0" smtClean="0">
                <a:solidFill>
                  <a:srgbClr val="FFFF99"/>
                </a:solidFill>
                <a:latin typeface="Comic Sans MS" pitchFamily="66" charset="0"/>
              </a:rPr>
              <a:t>Measured ANC</a:t>
            </a:r>
            <a:br>
              <a:rPr lang="en-US" sz="3600" dirty="0" smtClean="0">
                <a:solidFill>
                  <a:srgbClr val="FFFF99"/>
                </a:solidFill>
                <a:latin typeface="Comic Sans MS" pitchFamily="66" charset="0"/>
              </a:rPr>
            </a:br>
            <a:r>
              <a:rPr lang="en-US" sz="3400" dirty="0" smtClean="0"/>
              <a:t/>
            </a:r>
            <a:br>
              <a:rPr lang="en-US" sz="3400" dirty="0" smtClean="0"/>
            </a:br>
            <a:endParaRPr lang="en-US" sz="3400" dirty="0"/>
          </a:p>
        </p:txBody>
      </p:sp>
      <p:pic>
        <p:nvPicPr>
          <p:cNvPr id="10" name="Content Placeholder 3" descr="ANC_averaging1.jpg"/>
          <p:cNvPicPr>
            <a:picLocks noGrp="1" noChangeAspect="1"/>
          </p:cNvPicPr>
          <p:nvPr>
            <p:ph idx="1"/>
          </p:nvPr>
        </p:nvPicPr>
        <p:blipFill>
          <a:blip r:embed="rId2" cstate="print"/>
          <a:stretch>
            <a:fillRect/>
          </a:stretch>
        </p:blipFill>
        <p:spPr>
          <a:xfrm>
            <a:off x="1110727" y="1156375"/>
            <a:ext cx="6922547" cy="5349240"/>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33400" y="512064"/>
            <a:ext cx="8229600" cy="914400"/>
          </a:xfrm>
        </p:spPr>
        <p:txBody>
          <a:bodyPr>
            <a:normAutofit fontScale="90000"/>
          </a:bodyPr>
          <a:lstStyle/>
          <a:p>
            <a:pPr algn="ctr"/>
            <a:r>
              <a:rPr lang="en-US" sz="3600" dirty="0" smtClean="0">
                <a:solidFill>
                  <a:srgbClr val="FFFF99"/>
                </a:solidFill>
                <a:latin typeface="Comic Sans MS" pitchFamily="66" charset="0"/>
              </a:rPr>
              <a:t>Predicted ANC</a:t>
            </a:r>
            <a:br>
              <a:rPr lang="en-US" sz="3600" dirty="0" smtClean="0">
                <a:solidFill>
                  <a:srgbClr val="FFFF99"/>
                </a:solidFill>
                <a:latin typeface="Comic Sans MS" pitchFamily="66" charset="0"/>
              </a:rPr>
            </a:br>
            <a:r>
              <a:rPr lang="en-US" sz="3400" dirty="0" smtClean="0"/>
              <a:t/>
            </a:r>
            <a:br>
              <a:rPr lang="en-US" sz="3400" dirty="0" smtClean="0"/>
            </a:br>
            <a:endParaRPr lang="en-US" sz="3400" dirty="0"/>
          </a:p>
        </p:txBody>
      </p:sp>
      <p:sp>
        <p:nvSpPr>
          <p:cNvPr id="5" name="Slide Number Placeholder 4"/>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24</a:t>
            </a:fld>
            <a:endParaRPr kumimoji="0" lang="en-US" sz="1200">
              <a:solidFill>
                <a:schemeClr val="tx2"/>
              </a:solidFill>
            </a:endParaRPr>
          </a:p>
        </p:txBody>
      </p:sp>
      <p:pic>
        <p:nvPicPr>
          <p:cNvPr id="10" name="Picture 9" descr="ANC_averaging2rev.jpg"/>
          <p:cNvPicPr>
            <a:picLocks noChangeAspect="1"/>
          </p:cNvPicPr>
          <p:nvPr/>
        </p:nvPicPr>
        <p:blipFill>
          <a:blip r:embed="rId2" cstate="print"/>
          <a:stretch>
            <a:fillRect/>
          </a:stretch>
        </p:blipFill>
        <p:spPr>
          <a:xfrm>
            <a:off x="1110996" y="1158013"/>
            <a:ext cx="6922008" cy="5348824"/>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609600" y="304800"/>
            <a:ext cx="8229600" cy="914400"/>
          </a:xfrm>
          <a:prstGeom prst="rect">
            <a:avLst/>
          </a:prstGeom>
        </p:spPr>
        <p:txBody>
          <a:bodyPr vert="horz" anchor="t">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smtClean="0">
                <a:solidFill>
                  <a:srgbClr val="FFFF99"/>
                </a:solidFill>
                <a:latin typeface="Comic Sans MS" pitchFamily="66" charset="0"/>
                <a:ea typeface="+mj-ea"/>
                <a:cs typeface="+mj-cs"/>
              </a:rPr>
              <a:t>Drainage Area-Weighted Average ANC</a:t>
            </a:r>
            <a:r>
              <a:rPr kumimoji="0" lang="en-US" sz="3200" b="1" i="0" u="none" strike="noStrike" kern="1200" cap="none" spc="-10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rPr>
              <a:t/>
            </a:r>
            <a:br>
              <a:rPr kumimoji="0" lang="en-US" sz="3200" b="1" i="0" u="none" strike="noStrike" kern="1200" cap="none" spc="-10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rPr>
            </a:br>
            <a:r>
              <a:rPr kumimoji="0" lang="en-US" sz="3200" b="1" i="0" u="none" strike="noStrike" kern="1200" cap="none" spc="-100" normalizeH="0" baseline="0" noProof="0" dirty="0" smtClean="0">
                <a:ln>
                  <a:noFill/>
                </a:ln>
                <a:solidFill>
                  <a:schemeClr val="tx2">
                    <a:satMod val="200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
            </a:r>
            <a:br>
              <a:rPr kumimoji="0" lang="en-US" sz="3200" b="1" i="0" u="none" strike="noStrike" kern="1200" cap="none" spc="-100" normalizeH="0" baseline="0" noProof="0" dirty="0" smtClean="0">
                <a:ln>
                  <a:noFill/>
                </a:ln>
                <a:solidFill>
                  <a:schemeClr val="tx2">
                    <a:satMod val="200000"/>
                  </a:schemeClr>
                </a:solidFill>
                <a:effectLst>
                  <a:outerShdw blurRad="38100" dist="38100" dir="2700000" algn="tl">
                    <a:srgbClr val="000000">
                      <a:alpha val="43137"/>
                    </a:srgbClr>
                  </a:outerShdw>
                </a:effectLst>
                <a:uLnTx/>
                <a:uFillTx/>
                <a:latin typeface="Arial" pitchFamily="34" charset="0"/>
                <a:ea typeface="+mj-ea"/>
                <a:cs typeface="Arial" pitchFamily="34" charset="0"/>
              </a:rPr>
            </a:br>
            <a:r>
              <a:rPr kumimoji="0" lang="en-US" sz="3400" b="1" i="0" u="none" strike="noStrike" kern="1200" cap="none" spc="-100" normalizeH="0" baseline="0" noProof="0" dirty="0" smtClean="0">
                <a:ln>
                  <a:noFill/>
                </a:ln>
                <a:solidFill>
                  <a:schemeClr val="tx2">
                    <a:satMod val="200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
            </a:r>
            <a:br>
              <a:rPr kumimoji="0" lang="en-US" sz="3400" b="1" i="0" u="none" strike="noStrike" kern="1200" cap="none" spc="-100" normalizeH="0" baseline="0" noProof="0" dirty="0" smtClean="0">
                <a:ln>
                  <a:noFill/>
                </a:ln>
                <a:solidFill>
                  <a:schemeClr val="tx2">
                    <a:satMod val="200000"/>
                  </a:schemeClr>
                </a:solidFill>
                <a:effectLst>
                  <a:outerShdw blurRad="38100" dist="38100" dir="2700000" algn="tl">
                    <a:srgbClr val="000000">
                      <a:alpha val="43137"/>
                    </a:srgbClr>
                  </a:outerShdw>
                </a:effectLst>
                <a:uLnTx/>
                <a:uFillTx/>
                <a:latin typeface="Arial" pitchFamily="34" charset="0"/>
                <a:ea typeface="+mj-ea"/>
                <a:cs typeface="Arial" pitchFamily="34" charset="0"/>
              </a:rPr>
            </a:br>
            <a:endParaRPr kumimoji="0" lang="en-US" sz="3400" b="1" i="0" u="none" strike="noStrike" kern="1200" cap="none" spc="-100" normalizeH="0" baseline="0" noProof="0" dirty="0">
              <a:ln>
                <a:noFill/>
              </a:ln>
              <a:solidFill>
                <a:schemeClr val="tx2">
                  <a:satMod val="200000"/>
                </a:schemeClr>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
        <p:nvSpPr>
          <p:cNvPr id="5" name="Slide Number Placeholder 4"/>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25</a:t>
            </a:fld>
            <a:endParaRPr kumimoji="0" lang="en-US" sz="1200">
              <a:solidFill>
                <a:schemeClr val="tx2"/>
              </a:solidFill>
            </a:endParaRPr>
          </a:p>
        </p:txBody>
      </p:sp>
      <p:pic>
        <p:nvPicPr>
          <p:cNvPr id="6" name="Picture 5" descr="ANC_averaging2and3.jpg"/>
          <p:cNvPicPr>
            <a:picLocks noChangeAspect="1"/>
          </p:cNvPicPr>
          <p:nvPr/>
        </p:nvPicPr>
        <p:blipFill>
          <a:blip r:embed="rId2" cstate="print"/>
          <a:stretch>
            <a:fillRect/>
          </a:stretch>
        </p:blipFill>
        <p:spPr>
          <a:xfrm>
            <a:off x="1111623" y="1156465"/>
            <a:ext cx="6922008" cy="5348824"/>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26</a:t>
            </a:fld>
            <a:endParaRPr kumimoji="0" lang="en-US" sz="1200">
              <a:solidFill>
                <a:schemeClr val="tx2"/>
              </a:solidFill>
            </a:endParaRPr>
          </a:p>
        </p:txBody>
      </p:sp>
      <p:sp>
        <p:nvSpPr>
          <p:cNvPr id="7" name="Title 1"/>
          <p:cNvSpPr>
            <a:spLocks noGrp="1"/>
          </p:cNvSpPr>
          <p:nvPr>
            <p:ph type="title"/>
          </p:nvPr>
        </p:nvSpPr>
        <p:spPr>
          <a:xfrm>
            <a:off x="457200" y="609600"/>
            <a:ext cx="8229600" cy="1143000"/>
          </a:xfrm>
        </p:spPr>
        <p:txBody>
          <a:bodyPr>
            <a:normAutofit fontScale="90000"/>
          </a:bodyPr>
          <a:lstStyle/>
          <a:p>
            <a:pPr algn="ctr"/>
            <a:r>
              <a:rPr lang="en-US" sz="3600" dirty="0" smtClean="0">
                <a:solidFill>
                  <a:srgbClr val="FFFF99"/>
                </a:solidFill>
                <a:latin typeface="Comic Sans MS" pitchFamily="66" charset="0"/>
              </a:rPr>
              <a:t>Attribute ANC to NHD Streams</a:t>
            </a:r>
            <a:r>
              <a:rPr lang="en-US" sz="3200" dirty="0" smtClean="0">
                <a:solidFill>
                  <a:schemeClr val="bg1"/>
                </a:solidFill>
              </a:rPr>
              <a:t/>
            </a:r>
            <a:br>
              <a:rPr lang="en-US" sz="3200" dirty="0" smtClean="0">
                <a:solidFill>
                  <a:schemeClr val="bg1"/>
                </a:solidFill>
              </a:rPr>
            </a:br>
            <a:r>
              <a:rPr lang="en-US" sz="3200" dirty="0" smtClean="0"/>
              <a:t/>
            </a:r>
            <a:br>
              <a:rPr lang="en-US" sz="3200" dirty="0" smtClean="0"/>
            </a:br>
            <a:r>
              <a:rPr lang="en-US" sz="3400" dirty="0" smtClean="0"/>
              <a:t/>
            </a:r>
            <a:br>
              <a:rPr lang="en-US" sz="3400" dirty="0" smtClean="0"/>
            </a:br>
            <a:endParaRPr lang="en-US" sz="3400" dirty="0"/>
          </a:p>
        </p:txBody>
      </p:sp>
      <p:pic>
        <p:nvPicPr>
          <p:cNvPr id="6" name="Picture 5" descr="ANC_averaging4.jpg"/>
          <p:cNvPicPr>
            <a:picLocks noChangeAspect="1"/>
          </p:cNvPicPr>
          <p:nvPr/>
        </p:nvPicPr>
        <p:blipFill>
          <a:blip r:embed="rId2" cstate="print"/>
          <a:stretch>
            <a:fillRect/>
          </a:stretch>
        </p:blipFill>
        <p:spPr>
          <a:xfrm>
            <a:off x="1110727" y="1165340"/>
            <a:ext cx="6922547" cy="534924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solidFill>
                  <a:srgbClr val="FFFF99"/>
                </a:solidFill>
                <a:latin typeface="Comic Sans MS" pitchFamily="66" charset="0"/>
              </a:rPr>
              <a:t>Sulfur Critical Loads - SSWC</a:t>
            </a:r>
            <a:r>
              <a:rPr lang="en-US" sz="3400" dirty="0" smtClean="0"/>
              <a:t/>
            </a:r>
            <a:br>
              <a:rPr lang="en-US" sz="3400" dirty="0" smtClean="0"/>
            </a:br>
            <a:endParaRPr lang="en-US" sz="3400" dirty="0"/>
          </a:p>
        </p:txBody>
      </p:sp>
      <p:sp>
        <p:nvSpPr>
          <p:cNvPr id="3" name="Content Placeholder 2"/>
          <p:cNvSpPr>
            <a:spLocks noGrp="1"/>
          </p:cNvSpPr>
          <p:nvPr>
            <p:ph idx="1"/>
          </p:nvPr>
        </p:nvSpPr>
        <p:spPr>
          <a:xfrm>
            <a:off x="457200" y="1633590"/>
            <a:ext cx="8229600" cy="832206"/>
          </a:xfrm>
        </p:spPr>
        <p:txBody>
          <a:bodyPr/>
          <a:lstStyle/>
          <a:p>
            <a:pPr>
              <a:buNone/>
            </a:pPr>
            <a:r>
              <a:rPr lang="en-US" sz="3200" dirty="0" smtClean="0">
                <a:solidFill>
                  <a:schemeClr val="bg1"/>
                </a:solidFill>
              </a:rPr>
              <a:t>CL(S) = </a:t>
            </a:r>
            <a:r>
              <a:rPr lang="en-US" sz="3200" dirty="0" err="1" smtClean="0">
                <a:solidFill>
                  <a:schemeClr val="bg1"/>
                </a:solidFill>
              </a:rPr>
              <a:t>BC</a:t>
            </a:r>
            <a:r>
              <a:rPr lang="en-US" sz="3200" baseline="-25000" dirty="0" err="1" smtClean="0">
                <a:solidFill>
                  <a:schemeClr val="bg1"/>
                </a:solidFill>
              </a:rPr>
              <a:t>w</a:t>
            </a:r>
            <a:r>
              <a:rPr lang="en-US" sz="3200" dirty="0" smtClean="0">
                <a:solidFill>
                  <a:schemeClr val="bg1"/>
                </a:solidFill>
              </a:rPr>
              <a:t> + </a:t>
            </a:r>
            <a:r>
              <a:rPr lang="en-US" sz="3200" dirty="0" err="1" smtClean="0">
                <a:solidFill>
                  <a:schemeClr val="bg1"/>
                </a:solidFill>
              </a:rPr>
              <a:t>BC</a:t>
            </a:r>
            <a:r>
              <a:rPr lang="en-US" sz="3200" baseline="-25000" dirty="0" err="1" smtClean="0">
                <a:solidFill>
                  <a:schemeClr val="bg1"/>
                </a:solidFill>
              </a:rPr>
              <a:t>dep</a:t>
            </a:r>
            <a:r>
              <a:rPr lang="en-US" sz="3200" dirty="0" smtClean="0">
                <a:solidFill>
                  <a:schemeClr val="bg1"/>
                </a:solidFill>
              </a:rPr>
              <a:t> – </a:t>
            </a:r>
            <a:r>
              <a:rPr lang="en-US" sz="3200" dirty="0" err="1" smtClean="0">
                <a:solidFill>
                  <a:schemeClr val="bg1"/>
                </a:solidFill>
              </a:rPr>
              <a:t>Bc</a:t>
            </a:r>
            <a:r>
              <a:rPr lang="en-US" sz="3200" baseline="-25000" dirty="0" err="1" smtClean="0">
                <a:solidFill>
                  <a:schemeClr val="bg1"/>
                </a:solidFill>
              </a:rPr>
              <a:t>up</a:t>
            </a:r>
            <a:r>
              <a:rPr lang="en-US" sz="3200" dirty="0" smtClean="0">
                <a:solidFill>
                  <a:schemeClr val="bg1"/>
                </a:solidFill>
              </a:rPr>
              <a:t> – </a:t>
            </a:r>
            <a:r>
              <a:rPr lang="en-US" sz="3200" dirty="0" err="1" smtClean="0">
                <a:solidFill>
                  <a:schemeClr val="bg1"/>
                </a:solidFill>
              </a:rPr>
              <a:t>ANC</a:t>
            </a:r>
            <a:r>
              <a:rPr lang="en-US" sz="3200" baseline="-25000" dirty="0" err="1" smtClean="0">
                <a:solidFill>
                  <a:schemeClr val="bg1"/>
                </a:solidFill>
              </a:rPr>
              <a:t>limit</a:t>
            </a:r>
            <a:endParaRPr lang="en-US" sz="3200" baseline="-25000" dirty="0" smtClean="0">
              <a:solidFill>
                <a:schemeClr val="bg1"/>
              </a:solidFill>
            </a:endParaRPr>
          </a:p>
        </p:txBody>
      </p:sp>
      <p:sp>
        <p:nvSpPr>
          <p:cNvPr id="5" name="Slide Number Placeholder 4"/>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27</a:t>
            </a:fld>
            <a:endParaRPr kumimoji="0" lang="en-US" sz="1200">
              <a:solidFill>
                <a:schemeClr val="tx2"/>
              </a:solidFill>
            </a:endParaRPr>
          </a:p>
        </p:txBody>
      </p:sp>
      <p:sp>
        <p:nvSpPr>
          <p:cNvPr id="7" name="Content Placeholder 2"/>
          <p:cNvSpPr txBox="1">
            <a:spLocks/>
          </p:cNvSpPr>
          <p:nvPr/>
        </p:nvSpPr>
        <p:spPr>
          <a:xfrm>
            <a:off x="457200" y="2887049"/>
            <a:ext cx="8229600" cy="3657589"/>
          </a:xfrm>
          <a:prstGeom prst="rect">
            <a:avLst/>
          </a:prstGeom>
        </p:spPr>
        <p:txBody>
          <a:bodyPr vert="horz">
            <a:noAutofit/>
          </a:bodyPr>
          <a:lstStyle/>
          <a:p>
            <a:pPr marL="342900" lvl="0" indent="-342900">
              <a:spcBef>
                <a:spcPct val="20000"/>
              </a:spcBef>
              <a:defRPr/>
            </a:pPr>
            <a:r>
              <a:rPr lang="en-US" sz="2400"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BC</a:t>
            </a:r>
            <a:r>
              <a:rPr lang="en-US" sz="2400" baseline="-25000"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w</a:t>
            </a:r>
            <a:r>
              <a:rPr lang="en-US"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 three methods</a:t>
            </a:r>
          </a:p>
          <a:p>
            <a:pPr marL="342900" lvl="0" indent="-342900">
              <a:spcBef>
                <a:spcPct val="20000"/>
              </a:spcBef>
              <a:defRPr/>
            </a:pPr>
            <a:endParaRPr lang="en-US"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342900" lvl="0" indent="-342900">
              <a:spcBef>
                <a:spcPct val="20000"/>
              </a:spcBef>
              <a:defRPr/>
            </a:pPr>
            <a:r>
              <a:rPr lang="en-US" sz="2400"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BC</a:t>
            </a:r>
            <a:r>
              <a:rPr lang="en-US" sz="2400" baseline="-25000"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dep</a:t>
            </a:r>
            <a:r>
              <a:rPr lang="en-US"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 NADP (wet) + </a:t>
            </a:r>
            <a:r>
              <a:rPr lang="en-US" sz="2400"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Dry:Wet</a:t>
            </a:r>
            <a:r>
              <a:rPr lang="en-US"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(dry)</a:t>
            </a:r>
          </a:p>
          <a:p>
            <a:pPr marL="342900" lvl="0" indent="-342900">
              <a:spcBef>
                <a:spcPct val="20000"/>
              </a:spcBef>
              <a:defRPr/>
            </a:pPr>
            <a:endParaRPr lang="en-US"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342900" indent="-342900">
              <a:spcBef>
                <a:spcPct val="20000"/>
              </a:spcBef>
              <a:defRPr/>
            </a:pPr>
            <a:r>
              <a:rPr lang="en-US" sz="2400"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Bc</a:t>
            </a:r>
            <a:r>
              <a:rPr lang="en-US" sz="2400" baseline="-25000"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up</a:t>
            </a:r>
            <a:r>
              <a:rPr lang="en-US"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 USFS National Terrestrial CLs (McNulty et al. 2007)</a:t>
            </a:r>
          </a:p>
          <a:p>
            <a:pPr marL="342900" indent="-342900">
              <a:spcBef>
                <a:spcPct val="20000"/>
              </a:spcBef>
              <a:defRPr/>
            </a:pPr>
            <a:endParaRPr lang="en-US"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342900" lvl="0" indent="-342900">
              <a:spcBef>
                <a:spcPct val="20000"/>
              </a:spcBef>
              <a:defRPr/>
            </a:pPr>
            <a:r>
              <a:rPr lang="en-US" sz="2400"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ANC</a:t>
            </a:r>
            <a:r>
              <a:rPr lang="en-US" sz="2400" baseline="-25000"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limit</a:t>
            </a:r>
            <a:r>
              <a:rPr lang="en-US"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 ANC = 50 and 100 * Runoff</a:t>
            </a:r>
            <a:endParaRPr lang="en-US" sz="24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342900" indent="-342900">
              <a:spcBef>
                <a:spcPct val="20000"/>
              </a:spcBef>
              <a:defRPr/>
            </a:pPr>
            <a:endParaRPr lang="en-US" sz="2400" dirty="0" smtClean="0"/>
          </a:p>
          <a:p>
            <a:pPr marL="411480" marR="0" lvl="0" indent="-342900" algn="l" defTabSz="914400" rtl="0" eaLnBrk="1" fontAlgn="auto" latinLnBrk="0" hangingPunct="1">
              <a:lnSpc>
                <a:spcPct val="100000"/>
              </a:lnSpc>
              <a:spcBef>
                <a:spcPts val="700"/>
              </a:spcBef>
              <a:spcAft>
                <a:spcPts val="0"/>
              </a:spcAft>
              <a:buClr>
                <a:schemeClr val="tx2"/>
              </a:buClr>
              <a:buSzPct val="95000"/>
              <a:tabLst/>
              <a:defRPr/>
            </a:pPr>
            <a:endParaRPr kumimoji="0" lang="en-US" sz="2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err="1" smtClean="0">
                <a:solidFill>
                  <a:srgbClr val="FFFF99"/>
                </a:solidFill>
                <a:latin typeface="Comic Sans MS" pitchFamily="66" charset="0"/>
              </a:rPr>
              <a:t>BCw</a:t>
            </a:r>
            <a:r>
              <a:rPr lang="en-US" sz="3200" dirty="0" smtClean="0">
                <a:solidFill>
                  <a:srgbClr val="FFFF99"/>
                </a:solidFill>
                <a:latin typeface="Comic Sans MS" pitchFamily="66" charset="0"/>
              </a:rPr>
              <a:t> Methods</a:t>
            </a:r>
            <a:endParaRPr lang="en-US" sz="3200" dirty="0">
              <a:solidFill>
                <a:srgbClr val="FFFF99"/>
              </a:solidFill>
              <a:latin typeface="Comic Sans MS" pitchFamily="66" charset="0"/>
            </a:endParaRPr>
          </a:p>
        </p:txBody>
      </p:sp>
      <p:sp>
        <p:nvSpPr>
          <p:cNvPr id="5" name="Slide Number Placeholder 4"/>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28</a:t>
            </a:fld>
            <a:endParaRPr kumimoji="0" lang="en-US" sz="1200">
              <a:solidFill>
                <a:schemeClr val="tx2"/>
              </a:solidFill>
            </a:endParaRPr>
          </a:p>
        </p:txBody>
      </p:sp>
      <p:sp>
        <p:nvSpPr>
          <p:cNvPr id="7" name="Content Placeholder 2"/>
          <p:cNvSpPr txBox="1">
            <a:spLocks/>
          </p:cNvSpPr>
          <p:nvPr/>
        </p:nvSpPr>
        <p:spPr>
          <a:xfrm>
            <a:off x="340877" y="5702397"/>
            <a:ext cx="8419672" cy="842233"/>
          </a:xfrm>
          <a:prstGeom prst="rect">
            <a:avLst/>
          </a:prstGeom>
        </p:spPr>
        <p:txBody>
          <a:bodyPr vert="horz">
            <a:noAutofit/>
          </a:bodyPr>
          <a:lstStyle/>
          <a:p>
            <a:pPr marL="342900" lvl="0" indent="-342900">
              <a:spcBef>
                <a:spcPct val="20000"/>
              </a:spcBef>
              <a:defRPr/>
            </a:pPr>
            <a:r>
              <a:rPr lang="en-US" sz="2000" dirty="0" smtClean="0">
                <a:effectLst>
                  <a:outerShdw blurRad="38100" dist="38100" dir="2700000" algn="tl">
                    <a:srgbClr val="000000">
                      <a:alpha val="43137"/>
                    </a:srgbClr>
                  </a:outerShdw>
                </a:effectLst>
                <a:latin typeface="Arial" pitchFamily="34" charset="0"/>
                <a:cs typeface="Arial" pitchFamily="34" charset="0"/>
              </a:rPr>
              <a:t>     </a:t>
            </a:r>
            <a:r>
              <a:rPr lang="en-US" sz="2000"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BC</a:t>
            </a:r>
            <a:r>
              <a:rPr lang="en-US" sz="2000" baseline="-25000"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w</a:t>
            </a:r>
            <a:r>
              <a:rPr lang="en-US" sz="2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is averaged in the same manner as ANC for locations within water chemistry/MAGIC watersheds</a:t>
            </a:r>
            <a:endParaRPr lang="en-US" sz="20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342900" indent="-342900">
              <a:spcBef>
                <a:spcPct val="20000"/>
              </a:spcBef>
              <a:defRPr/>
            </a:pPr>
            <a:endParaRPr lang="en-US" sz="2400" dirty="0" smtClean="0"/>
          </a:p>
          <a:p>
            <a:pPr marL="411480" marR="0" lvl="0" indent="-342900" algn="l" defTabSz="914400" rtl="0" eaLnBrk="1" fontAlgn="auto" latinLnBrk="0" hangingPunct="1">
              <a:lnSpc>
                <a:spcPct val="100000"/>
              </a:lnSpc>
              <a:spcBef>
                <a:spcPts val="700"/>
              </a:spcBef>
              <a:spcAft>
                <a:spcPts val="0"/>
              </a:spcAft>
              <a:buClr>
                <a:schemeClr val="tx2"/>
              </a:buClr>
              <a:buSzPct val="95000"/>
              <a:tabLst/>
              <a:defRPr/>
            </a:pPr>
            <a:endParaRPr kumimoji="0" lang="en-US" sz="2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graphicFrame>
        <p:nvGraphicFramePr>
          <p:cNvPr id="9" name="Table 8"/>
          <p:cNvGraphicFramePr>
            <a:graphicFrameLocks noGrp="1"/>
          </p:cNvGraphicFramePr>
          <p:nvPr/>
        </p:nvGraphicFramePr>
        <p:xfrm>
          <a:off x="606176" y="1376734"/>
          <a:ext cx="7890552" cy="3076425"/>
        </p:xfrm>
        <a:graphic>
          <a:graphicData uri="http://schemas.openxmlformats.org/drawingml/2006/table">
            <a:tbl>
              <a:tblPr firstRow="1" bandRow="1">
                <a:tableStyleId>{5C22544A-7EE6-4342-B048-85BDC9FD1C3A}</a:tableStyleId>
              </a:tblPr>
              <a:tblGrid>
                <a:gridCol w="1584018"/>
                <a:gridCol w="1734496"/>
                <a:gridCol w="2024047"/>
                <a:gridCol w="2547991"/>
              </a:tblGrid>
              <a:tr h="1003785">
                <a:tc>
                  <a:txBody>
                    <a:bodyPr/>
                    <a:lstStyle/>
                    <a:p>
                      <a:pPr algn="ctr"/>
                      <a:r>
                        <a:rPr lang="en-US" sz="2000" baseline="0" dirty="0" smtClean="0">
                          <a:solidFill>
                            <a:schemeClr val="bg1"/>
                          </a:solidFill>
                          <a:latin typeface="Arial" pitchFamily="34" charset="0"/>
                          <a:cs typeface="Arial" pitchFamily="34" charset="0"/>
                        </a:rPr>
                        <a:t>Type</a:t>
                      </a:r>
                      <a:endParaRPr lang="en-US" sz="2000" baseline="0" dirty="0">
                        <a:solidFill>
                          <a:schemeClr val="bg1"/>
                        </a:solidFill>
                        <a:latin typeface="Arial" pitchFamily="34" charset="0"/>
                        <a:cs typeface="Arial"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aseline="0" dirty="0" smtClean="0">
                          <a:solidFill>
                            <a:schemeClr val="bg1"/>
                          </a:solidFill>
                          <a:latin typeface="Arial" pitchFamily="34" charset="0"/>
                          <a:cs typeface="Arial" pitchFamily="34" charset="0"/>
                        </a:rPr>
                        <a:t>Method</a:t>
                      </a:r>
                      <a:endParaRPr lang="en-US" sz="2000" baseline="0" dirty="0">
                        <a:solidFill>
                          <a:schemeClr val="bg1"/>
                        </a:solidFill>
                        <a:latin typeface="Arial" pitchFamily="34" charset="0"/>
                        <a:cs typeface="Arial"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aseline="0" dirty="0" smtClean="0">
                          <a:solidFill>
                            <a:schemeClr val="bg1"/>
                          </a:solidFill>
                          <a:latin typeface="Arial" pitchFamily="34" charset="0"/>
                          <a:cs typeface="Arial" pitchFamily="34" charset="0"/>
                        </a:rPr>
                        <a:t>Percent of Study Region</a:t>
                      </a:r>
                      <a:endParaRPr lang="en-US" sz="2000" baseline="0" dirty="0">
                        <a:solidFill>
                          <a:schemeClr val="bg1"/>
                        </a:solidFill>
                        <a:latin typeface="Arial" pitchFamily="34" charset="0"/>
                        <a:cs typeface="Arial"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aseline="0" dirty="0" smtClean="0">
                          <a:solidFill>
                            <a:schemeClr val="bg1"/>
                          </a:solidFill>
                          <a:latin typeface="Arial" pitchFamily="34" charset="0"/>
                          <a:cs typeface="Arial" pitchFamily="34" charset="0"/>
                        </a:rPr>
                        <a:t>Average Standard Deviation* </a:t>
                      </a:r>
                      <a:r>
                        <a:rPr lang="en-US" sz="1600" baseline="0" dirty="0" smtClean="0">
                          <a:solidFill>
                            <a:schemeClr val="bg1"/>
                          </a:solidFill>
                          <a:latin typeface="Arial" pitchFamily="34" charset="0"/>
                          <a:cs typeface="Arial" pitchFamily="34" charset="0"/>
                        </a:rPr>
                        <a:t>(</a:t>
                      </a:r>
                      <a:r>
                        <a:rPr lang="en-US" sz="1600" baseline="0" dirty="0" err="1" smtClean="0">
                          <a:solidFill>
                            <a:schemeClr val="bg1"/>
                          </a:solidFill>
                          <a:latin typeface="Arial" pitchFamily="34" charset="0"/>
                          <a:cs typeface="Arial" pitchFamily="34" charset="0"/>
                        </a:rPr>
                        <a:t>meq</a:t>
                      </a:r>
                      <a:r>
                        <a:rPr lang="en-US" sz="1600" baseline="0" dirty="0" smtClean="0">
                          <a:solidFill>
                            <a:schemeClr val="bg1"/>
                          </a:solidFill>
                          <a:latin typeface="Arial" pitchFamily="34" charset="0"/>
                          <a:cs typeface="Arial" pitchFamily="34" charset="0"/>
                        </a:rPr>
                        <a:t>/m</a:t>
                      </a:r>
                      <a:r>
                        <a:rPr lang="en-US" sz="1600" baseline="30000" dirty="0" smtClean="0">
                          <a:solidFill>
                            <a:schemeClr val="bg1"/>
                          </a:solidFill>
                          <a:latin typeface="Arial" pitchFamily="34" charset="0"/>
                          <a:cs typeface="Arial" pitchFamily="34" charset="0"/>
                        </a:rPr>
                        <a:t>2</a:t>
                      </a:r>
                      <a:r>
                        <a:rPr lang="en-US" sz="1600" baseline="0" dirty="0" smtClean="0">
                          <a:solidFill>
                            <a:schemeClr val="bg1"/>
                          </a:solidFill>
                          <a:latin typeface="Arial" pitchFamily="34" charset="0"/>
                          <a:cs typeface="Arial" pitchFamily="34" charset="0"/>
                        </a:rPr>
                        <a:t>/yr)</a:t>
                      </a:r>
                      <a:endParaRPr lang="en-US" sz="1600" baseline="30000" dirty="0">
                        <a:solidFill>
                          <a:schemeClr val="bg1"/>
                        </a:solidFill>
                        <a:latin typeface="Arial" pitchFamily="34" charset="0"/>
                        <a:cs typeface="Arial"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r>
              <a:tr h="810749">
                <a:tc>
                  <a:txBody>
                    <a:bodyPr/>
                    <a:lstStyle/>
                    <a:p>
                      <a:r>
                        <a:rPr lang="en-US" sz="2000" baseline="0" dirty="0" smtClean="0">
                          <a:solidFill>
                            <a:schemeClr val="bg1"/>
                          </a:solidFill>
                          <a:latin typeface="Arial" pitchFamily="34" charset="0"/>
                          <a:cs typeface="Arial" pitchFamily="34" charset="0"/>
                        </a:rPr>
                        <a:t>Statistical</a:t>
                      </a:r>
                      <a:endParaRPr lang="en-US" sz="2000" baseline="0" dirty="0">
                        <a:solidFill>
                          <a:schemeClr val="bg1"/>
                        </a:solidFill>
                        <a:latin typeface="Arial" pitchFamily="34" charset="0"/>
                        <a:cs typeface="Arial" pitchFamily="34" charset="0"/>
                      </a:endParaRPr>
                    </a:p>
                  </a:txBody>
                  <a:tcPr marB="1828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aseline="0" dirty="0" smtClean="0">
                          <a:solidFill>
                            <a:schemeClr val="bg1"/>
                          </a:solidFill>
                          <a:latin typeface="Arial" pitchFamily="34" charset="0"/>
                          <a:cs typeface="Arial" pitchFamily="34" charset="0"/>
                        </a:rPr>
                        <a:t>Landscape Data</a:t>
                      </a:r>
                      <a:endParaRPr lang="en-US" sz="2000" baseline="0" dirty="0">
                        <a:solidFill>
                          <a:schemeClr val="bg1"/>
                        </a:solidFill>
                        <a:latin typeface="Arial" pitchFamily="34" charset="0"/>
                        <a:cs typeface="Arial" pitchFamily="34" charset="0"/>
                      </a:endParaRPr>
                    </a:p>
                  </a:txBody>
                  <a:tcPr marB="1828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aseline="0" dirty="0" smtClean="0">
                          <a:solidFill>
                            <a:schemeClr val="bg1"/>
                          </a:solidFill>
                          <a:latin typeface="Arial" pitchFamily="34" charset="0"/>
                          <a:cs typeface="Arial" pitchFamily="34" charset="0"/>
                        </a:rPr>
                        <a:t>100%</a:t>
                      </a:r>
                      <a:endParaRPr lang="en-US" sz="2000" baseline="0" dirty="0">
                        <a:solidFill>
                          <a:schemeClr val="bg1"/>
                        </a:solidFill>
                        <a:latin typeface="Arial" pitchFamily="34" charset="0"/>
                        <a:cs typeface="Arial" pitchFamily="34" charset="0"/>
                      </a:endParaRPr>
                    </a:p>
                  </a:txBody>
                  <a:tcPr marB="1828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aseline="0" dirty="0" smtClean="0">
                          <a:solidFill>
                            <a:schemeClr val="bg1"/>
                          </a:solidFill>
                          <a:latin typeface="Arial" pitchFamily="34" charset="0"/>
                          <a:cs typeface="Arial" pitchFamily="34" charset="0"/>
                        </a:rPr>
                        <a:t>39</a:t>
                      </a:r>
                      <a:endParaRPr lang="en-US" sz="2000" baseline="0" dirty="0">
                        <a:solidFill>
                          <a:schemeClr val="bg1"/>
                        </a:solidFill>
                        <a:latin typeface="Arial" pitchFamily="34" charset="0"/>
                        <a:cs typeface="Arial" pitchFamily="34" charset="0"/>
                      </a:endParaRPr>
                    </a:p>
                  </a:txBody>
                  <a:tcPr marB="1828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810749">
                <a:tc>
                  <a:txBody>
                    <a:bodyPr/>
                    <a:lstStyle/>
                    <a:p>
                      <a:r>
                        <a:rPr lang="en-US" sz="2000" baseline="0" dirty="0" smtClean="0">
                          <a:solidFill>
                            <a:schemeClr val="bg1"/>
                          </a:solidFill>
                          <a:latin typeface="Arial" pitchFamily="34" charset="0"/>
                          <a:cs typeface="Arial" pitchFamily="34" charset="0"/>
                        </a:rPr>
                        <a:t>Statistical</a:t>
                      </a:r>
                      <a:endParaRPr lang="en-US" sz="2000" baseline="0" dirty="0">
                        <a:solidFill>
                          <a:schemeClr val="bg1"/>
                        </a:solidFill>
                        <a:latin typeface="Arial" pitchFamily="34" charset="0"/>
                        <a:cs typeface="Arial" pitchFamily="34" charset="0"/>
                      </a:endParaRPr>
                    </a:p>
                  </a:txBody>
                  <a:tcPr marB="1828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aseline="0" dirty="0" smtClean="0">
                          <a:solidFill>
                            <a:schemeClr val="bg1"/>
                          </a:solidFill>
                          <a:latin typeface="Arial" pitchFamily="34" charset="0"/>
                          <a:cs typeface="Arial" pitchFamily="34" charset="0"/>
                        </a:rPr>
                        <a:t>Water Chemistry</a:t>
                      </a:r>
                      <a:endParaRPr lang="en-US" sz="2000" baseline="0" dirty="0">
                        <a:solidFill>
                          <a:schemeClr val="bg1"/>
                        </a:solidFill>
                        <a:latin typeface="Arial" pitchFamily="34" charset="0"/>
                        <a:cs typeface="Arial" pitchFamily="34" charset="0"/>
                      </a:endParaRPr>
                    </a:p>
                  </a:txBody>
                  <a:tcPr marB="1828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aseline="0" dirty="0" smtClean="0">
                          <a:solidFill>
                            <a:schemeClr val="bg1"/>
                          </a:solidFill>
                          <a:latin typeface="Arial" pitchFamily="34" charset="0"/>
                          <a:cs typeface="Arial" pitchFamily="34" charset="0"/>
                        </a:rPr>
                        <a:t>9%</a:t>
                      </a:r>
                    </a:p>
                    <a:p>
                      <a:pPr algn="ctr"/>
                      <a:r>
                        <a:rPr lang="en-US" sz="2000" baseline="0" dirty="0" smtClean="0">
                          <a:solidFill>
                            <a:schemeClr val="bg1"/>
                          </a:solidFill>
                          <a:latin typeface="Arial" pitchFamily="34" charset="0"/>
                          <a:cs typeface="Arial" pitchFamily="34" charset="0"/>
                        </a:rPr>
                        <a:t>6.5% </a:t>
                      </a:r>
                      <a:r>
                        <a:rPr lang="en-US" sz="1600" baseline="0" dirty="0" smtClean="0">
                          <a:solidFill>
                            <a:schemeClr val="bg1"/>
                          </a:solidFill>
                          <a:latin typeface="Arial" pitchFamily="34" charset="0"/>
                          <a:cs typeface="Arial" pitchFamily="34" charset="0"/>
                        </a:rPr>
                        <a:t>(low-</a:t>
                      </a:r>
                      <a:r>
                        <a:rPr lang="en-US" sz="1600" baseline="0" dirty="0" err="1" smtClean="0">
                          <a:solidFill>
                            <a:schemeClr val="bg1"/>
                          </a:solidFill>
                          <a:latin typeface="Arial" pitchFamily="34" charset="0"/>
                          <a:cs typeface="Arial" pitchFamily="34" charset="0"/>
                        </a:rPr>
                        <a:t>anc</a:t>
                      </a:r>
                      <a:r>
                        <a:rPr lang="en-US" sz="1600" baseline="0" dirty="0" smtClean="0">
                          <a:solidFill>
                            <a:schemeClr val="bg1"/>
                          </a:solidFill>
                          <a:latin typeface="Arial" pitchFamily="34" charset="0"/>
                          <a:cs typeface="Arial" pitchFamily="34" charset="0"/>
                        </a:rPr>
                        <a:t>)</a:t>
                      </a:r>
                      <a:endParaRPr lang="en-US" sz="1600" baseline="0" dirty="0">
                        <a:solidFill>
                          <a:schemeClr val="bg1"/>
                        </a:solidFill>
                        <a:latin typeface="Arial" pitchFamily="34" charset="0"/>
                        <a:cs typeface="Arial" pitchFamily="34" charset="0"/>
                      </a:endParaRPr>
                    </a:p>
                  </a:txBody>
                  <a:tcPr marB="1828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solidFill>
                            <a:schemeClr val="bg1"/>
                          </a:solidFill>
                          <a:latin typeface="Arial" pitchFamily="34" charset="0"/>
                          <a:cs typeface="Arial" pitchFamily="34" charset="0"/>
                        </a:rPr>
                        <a:t>33</a:t>
                      </a:r>
                    </a:p>
                    <a:p>
                      <a:pPr algn="ctr"/>
                      <a:r>
                        <a:rPr lang="en-US" sz="2000" dirty="0" smtClean="0">
                          <a:solidFill>
                            <a:schemeClr val="bg1"/>
                          </a:solidFill>
                          <a:latin typeface="Arial" pitchFamily="34" charset="0"/>
                          <a:cs typeface="Arial" pitchFamily="34" charset="0"/>
                        </a:rPr>
                        <a:t>16</a:t>
                      </a:r>
                      <a:endParaRPr lang="en-US" sz="2000" dirty="0">
                        <a:solidFill>
                          <a:schemeClr val="bg1"/>
                        </a:solidFill>
                        <a:latin typeface="Arial" pitchFamily="34" charset="0"/>
                        <a:cs typeface="Arial" pitchFamily="34" charset="0"/>
                      </a:endParaRPr>
                    </a:p>
                  </a:txBody>
                  <a:tcPr marB="1828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86071">
                <a:tc>
                  <a:txBody>
                    <a:bodyPr/>
                    <a:lstStyle/>
                    <a:p>
                      <a:r>
                        <a:rPr lang="en-US" sz="2000" baseline="0" dirty="0" smtClean="0">
                          <a:solidFill>
                            <a:schemeClr val="bg1"/>
                          </a:solidFill>
                          <a:latin typeface="Arial" pitchFamily="34" charset="0"/>
                          <a:cs typeface="Arial" pitchFamily="34" charset="0"/>
                        </a:rPr>
                        <a:t>Process</a:t>
                      </a:r>
                      <a:endParaRPr lang="en-US" sz="2000" baseline="0"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aseline="0" dirty="0" smtClean="0">
                          <a:solidFill>
                            <a:schemeClr val="bg1"/>
                          </a:solidFill>
                          <a:latin typeface="Arial" pitchFamily="34" charset="0"/>
                          <a:cs typeface="Arial" pitchFamily="34" charset="0"/>
                        </a:rPr>
                        <a:t>MAGIC</a:t>
                      </a:r>
                      <a:endParaRPr lang="en-US" sz="2000" baseline="0"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aseline="0" dirty="0" smtClean="0">
                          <a:solidFill>
                            <a:schemeClr val="bg1"/>
                          </a:solidFill>
                          <a:latin typeface="Arial" pitchFamily="34" charset="0"/>
                          <a:cs typeface="Arial" pitchFamily="34" charset="0"/>
                        </a:rPr>
                        <a:t>1%</a:t>
                      </a:r>
                      <a:endParaRPr lang="en-US" sz="2000" baseline="-25000"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solidFill>
                            <a:schemeClr val="bg1"/>
                          </a:solidFill>
                          <a:latin typeface="Arial" pitchFamily="34" charset="0"/>
                          <a:cs typeface="Arial" pitchFamily="34" charset="0"/>
                        </a:rPr>
                        <a:t>4</a:t>
                      </a:r>
                      <a:endParaRPr lang="en-US" sz="2000"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0" name="Table 9"/>
          <p:cNvGraphicFramePr>
            <a:graphicFrameLocks noGrp="1"/>
          </p:cNvGraphicFramePr>
          <p:nvPr/>
        </p:nvGraphicFramePr>
        <p:xfrm>
          <a:off x="506857" y="4925962"/>
          <a:ext cx="8123434" cy="715854"/>
        </p:xfrm>
        <a:graphic>
          <a:graphicData uri="http://schemas.openxmlformats.org/drawingml/2006/table">
            <a:tbl>
              <a:tblPr/>
              <a:tblGrid>
                <a:gridCol w="8123434"/>
              </a:tblGrid>
              <a:tr h="465207">
                <a:tc>
                  <a:txBody>
                    <a:bodyPr/>
                    <a:lstStyle/>
                    <a:p>
                      <a:pPr algn="l" fontAlgn="b"/>
                      <a:r>
                        <a:rPr lang="en-US" sz="1400" b="0" i="0" u="none" strike="noStrike" dirty="0" smtClean="0">
                          <a:solidFill>
                            <a:schemeClr val="bg1"/>
                          </a:solidFill>
                          <a:latin typeface="Times New Roman"/>
                        </a:rPr>
                        <a:t>*For </a:t>
                      </a:r>
                      <a:r>
                        <a:rPr lang="en-US" sz="1400" b="0" i="0" u="none" strike="noStrike" dirty="0">
                          <a:solidFill>
                            <a:schemeClr val="bg1"/>
                          </a:solidFill>
                          <a:latin typeface="Times New Roman"/>
                        </a:rPr>
                        <a:t>the statistical models the </a:t>
                      </a:r>
                      <a:r>
                        <a:rPr lang="en-US" sz="1400" b="0" i="0" u="none" strike="noStrike" dirty="0" smtClean="0">
                          <a:solidFill>
                            <a:schemeClr val="bg1"/>
                          </a:solidFill>
                          <a:latin typeface="Times New Roman"/>
                        </a:rPr>
                        <a:t>Std </a:t>
                      </a:r>
                      <a:r>
                        <a:rPr lang="en-US" sz="1400" b="0" i="0" u="none" strike="noStrike" dirty="0">
                          <a:solidFill>
                            <a:schemeClr val="bg1"/>
                          </a:solidFill>
                          <a:latin typeface="Times New Roman"/>
                        </a:rPr>
                        <a:t>Dev is determined </a:t>
                      </a:r>
                      <a:r>
                        <a:rPr lang="en-US" sz="1400" b="0" i="0" u="none" strike="noStrike" dirty="0" smtClean="0">
                          <a:solidFill>
                            <a:schemeClr val="bg1"/>
                          </a:solidFill>
                          <a:latin typeface="Times New Roman"/>
                        </a:rPr>
                        <a:t>from 1,000 predictions</a:t>
                      </a:r>
                      <a:r>
                        <a:rPr lang="en-US" sz="1400" b="0" i="0" u="none" strike="noStrike" baseline="0" dirty="0" smtClean="0">
                          <a:solidFill>
                            <a:schemeClr val="bg1"/>
                          </a:solidFill>
                          <a:latin typeface="Times New Roman"/>
                        </a:rPr>
                        <a:t> made from   </a:t>
                      </a:r>
                      <a:r>
                        <a:rPr lang="en-US" sz="1400" b="0" i="0" u="none" strike="noStrike" dirty="0" smtClean="0">
                          <a:solidFill>
                            <a:schemeClr val="bg1"/>
                          </a:solidFill>
                          <a:latin typeface="Times New Roman"/>
                        </a:rPr>
                        <a:t>each individual regression tree. Std Dev from MAGIC is determined from the number of successful calibrations (typically 10).</a:t>
                      </a:r>
                      <a:endParaRPr lang="en-US" sz="1400" b="0" i="0" u="none" strike="noStrike" dirty="0">
                        <a:solidFill>
                          <a:schemeClr val="bg1"/>
                        </a:solidFill>
                        <a:latin typeface="Times New Roman"/>
                      </a:endParaRPr>
                    </a:p>
                  </a:txBody>
                  <a:tcPr marL="6807" marR="6807" marT="6807" marB="0" anchor="b">
                    <a:lnL>
                      <a:noFill/>
                    </a:lnL>
                    <a:lnR>
                      <a:noFill/>
                    </a:lnR>
                    <a:lnT>
                      <a:noFill/>
                    </a:lnT>
                    <a:lnB>
                      <a:noFill/>
                    </a:lnB>
                  </a:tcPr>
                </a:tc>
              </a:tr>
              <a:tr h="234743">
                <a:tc>
                  <a:txBody>
                    <a:bodyPr/>
                    <a:lstStyle/>
                    <a:p>
                      <a:pPr algn="l" fontAlgn="b"/>
                      <a:endParaRPr lang="en-US" sz="1600" b="0" i="0" u="none" strike="noStrike" dirty="0">
                        <a:solidFill>
                          <a:schemeClr val="bg1"/>
                        </a:solidFill>
                        <a:latin typeface="Times New Roman"/>
                      </a:endParaRPr>
                    </a:p>
                  </a:txBody>
                  <a:tcPr marL="6807" marR="6807" marT="6807" marB="0" anchor="b">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29</a:t>
            </a:fld>
            <a:endParaRPr kumimoji="0" lang="en-US" sz="1200">
              <a:solidFill>
                <a:schemeClr val="tx2"/>
              </a:solidFill>
            </a:endParaRPr>
          </a:p>
        </p:txBody>
      </p:sp>
      <p:pic>
        <p:nvPicPr>
          <p:cNvPr id="7" name="Picture 6" descr="ANC_mask2.jpg"/>
          <p:cNvPicPr>
            <a:picLocks noChangeAspect="1"/>
          </p:cNvPicPr>
          <p:nvPr/>
        </p:nvPicPr>
        <p:blipFill>
          <a:blip r:embed="rId2" cstate="print"/>
          <a:stretch>
            <a:fillRect/>
          </a:stretch>
        </p:blipFill>
        <p:spPr>
          <a:xfrm>
            <a:off x="4685016" y="1119027"/>
            <a:ext cx="3886200" cy="5029199"/>
          </a:xfrm>
          <a:prstGeom prst="rect">
            <a:avLst/>
          </a:prstGeom>
        </p:spPr>
      </p:pic>
      <p:pic>
        <p:nvPicPr>
          <p:cNvPr id="8" name="Picture 7" descr="ANC_mask1.jpg"/>
          <p:cNvPicPr>
            <a:picLocks noChangeAspect="1"/>
          </p:cNvPicPr>
          <p:nvPr/>
        </p:nvPicPr>
        <p:blipFill>
          <a:blip r:embed="rId3" cstate="print"/>
          <a:stretch>
            <a:fillRect/>
          </a:stretch>
        </p:blipFill>
        <p:spPr>
          <a:xfrm>
            <a:off x="410967" y="1119027"/>
            <a:ext cx="3886200" cy="50291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85800" y="-76200"/>
            <a:ext cx="77724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FFFF99"/>
                </a:solidFill>
                <a:effectLst/>
                <a:uLnTx/>
                <a:uFillTx/>
                <a:latin typeface="Comic Sans MS" pitchFamily="66" charset="0"/>
                <a:ea typeface="+mj-ea"/>
                <a:cs typeface="+mj-cs"/>
              </a:rPr>
              <a:t>Study area</a:t>
            </a:r>
            <a:endParaRPr kumimoji="0" lang="en-US" sz="3200" b="0" i="0" u="none" strike="noStrike" kern="1200" cap="none" spc="0" normalizeH="0" baseline="0" noProof="0" dirty="0">
              <a:ln>
                <a:noFill/>
              </a:ln>
              <a:solidFill>
                <a:srgbClr val="FFFF99"/>
              </a:solidFill>
              <a:effectLst/>
              <a:uLnTx/>
              <a:uFillTx/>
              <a:latin typeface="Comic Sans MS" pitchFamily="66" charset="0"/>
              <a:ea typeface="+mj-ea"/>
              <a:cs typeface="+mj-cs"/>
            </a:endParaRPr>
          </a:p>
        </p:txBody>
      </p:sp>
      <p:grpSp>
        <p:nvGrpSpPr>
          <p:cNvPr id="9" name="Group 8"/>
          <p:cNvGrpSpPr>
            <a:grpSpLocks noChangeAspect="1"/>
          </p:cNvGrpSpPr>
          <p:nvPr/>
        </p:nvGrpSpPr>
        <p:grpSpPr>
          <a:xfrm>
            <a:off x="76199" y="914400"/>
            <a:ext cx="8991601" cy="4231341"/>
            <a:chOff x="301258" y="762000"/>
            <a:chExt cx="8290212" cy="3657601"/>
          </a:xfrm>
        </p:grpSpPr>
        <p:pic>
          <p:nvPicPr>
            <p:cNvPr id="10" name="Picture 9" descr="Vicinity_EasternUSA_200dpi.jpg"/>
            <p:cNvPicPr>
              <a:picLocks noChangeAspect="1"/>
            </p:cNvPicPr>
            <p:nvPr/>
          </p:nvPicPr>
          <p:blipFill>
            <a:blip r:embed="rId3" cstate="print"/>
            <a:stretch>
              <a:fillRect/>
            </a:stretch>
          </p:blipFill>
          <p:spPr>
            <a:xfrm>
              <a:off x="301258" y="762001"/>
              <a:ext cx="2784842" cy="3657600"/>
            </a:xfrm>
            <a:prstGeom prst="rect">
              <a:avLst/>
            </a:prstGeom>
            <a:ln w="12700">
              <a:solidFill>
                <a:schemeClr val="bg1"/>
              </a:solidFill>
            </a:ln>
          </p:spPr>
        </p:pic>
        <p:pic>
          <p:nvPicPr>
            <p:cNvPr id="11" name="Picture 10" descr="StudyArea_Ecoregions_WaterChemSamples.jpg"/>
            <p:cNvPicPr>
              <a:picLocks noChangeAspect="1"/>
            </p:cNvPicPr>
            <p:nvPr/>
          </p:nvPicPr>
          <p:blipFill>
            <a:blip r:embed="rId4" cstate="print"/>
            <a:stretch>
              <a:fillRect/>
            </a:stretch>
          </p:blipFill>
          <p:spPr>
            <a:xfrm>
              <a:off x="3086099" y="762001"/>
              <a:ext cx="2784842" cy="3657600"/>
            </a:xfrm>
            <a:prstGeom prst="rect">
              <a:avLst/>
            </a:prstGeom>
            <a:ln w="12700">
              <a:solidFill>
                <a:schemeClr val="bg1"/>
              </a:solidFill>
            </a:ln>
          </p:spPr>
        </p:pic>
        <p:pic>
          <p:nvPicPr>
            <p:cNvPr id="12" name="Picture 11" descr="StudyArea_Elevation_WaterChemSamples.jpg"/>
            <p:cNvPicPr>
              <a:picLocks noChangeAspect="1"/>
            </p:cNvPicPr>
            <p:nvPr/>
          </p:nvPicPr>
          <p:blipFill>
            <a:blip r:embed="rId5" cstate="print"/>
            <a:stretch>
              <a:fillRect/>
            </a:stretch>
          </p:blipFill>
          <p:spPr>
            <a:xfrm>
              <a:off x="5867399" y="762000"/>
              <a:ext cx="2724071" cy="3657601"/>
            </a:xfrm>
            <a:prstGeom prst="rect">
              <a:avLst/>
            </a:prstGeom>
            <a:ln w="12700">
              <a:solidFill>
                <a:schemeClr val="bg1"/>
              </a:solidFill>
            </a:ln>
          </p:spPr>
        </p:pic>
      </p:grpSp>
      <p:sp>
        <p:nvSpPr>
          <p:cNvPr id="15" name="TextBox 14"/>
          <p:cNvSpPr txBox="1"/>
          <p:nvPr/>
        </p:nvSpPr>
        <p:spPr>
          <a:xfrm>
            <a:off x="76200" y="5276671"/>
            <a:ext cx="9144000" cy="1200329"/>
          </a:xfrm>
          <a:prstGeom prst="rect">
            <a:avLst/>
          </a:prstGeom>
          <a:noFill/>
        </p:spPr>
        <p:txBody>
          <a:bodyPr wrap="square" rtlCol="0">
            <a:spAutoFit/>
          </a:bodyPr>
          <a:lstStyle/>
          <a:p>
            <a:pPr marL="228600" indent="-228600">
              <a:buFont typeface="Arial" pitchFamily="34" charset="0"/>
              <a:buChar char="•"/>
            </a:pPr>
            <a:r>
              <a:rPr lang="en-US" sz="2400" dirty="0" smtClean="0">
                <a:solidFill>
                  <a:schemeClr val="bg1"/>
                </a:solidFill>
              </a:rPr>
              <a:t>Study Area Size:  14.3 MM ha  (35.4 MM ac)</a:t>
            </a:r>
          </a:p>
          <a:p>
            <a:pPr marL="228600" indent="-228600">
              <a:buFont typeface="Arial" pitchFamily="34" charset="0"/>
              <a:buChar char="•"/>
            </a:pPr>
            <a:r>
              <a:rPr lang="en-US" sz="2400" dirty="0" smtClean="0">
                <a:solidFill>
                  <a:schemeClr val="bg1"/>
                </a:solidFill>
              </a:rPr>
              <a:t>Ecoregions: Ridge &amp; Valley, C. Appalachian, Blue Ridge, Piedmont, No. Piedmont, W. Allegheny Plateau -- VA, WV, NC, SC, TN, KY, PA, MD, GA</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30</a:t>
            </a:fld>
            <a:endParaRPr kumimoji="0" lang="en-US" sz="1200">
              <a:solidFill>
                <a:schemeClr val="tx2"/>
              </a:solidFill>
            </a:endParaRPr>
          </a:p>
        </p:txBody>
      </p:sp>
      <p:pic>
        <p:nvPicPr>
          <p:cNvPr id="4" name="Picture 3" descr="ANC_mask2.jpg"/>
          <p:cNvPicPr>
            <a:picLocks noChangeAspect="1"/>
          </p:cNvPicPr>
          <p:nvPr/>
        </p:nvPicPr>
        <p:blipFill>
          <a:blip r:embed="rId3" cstate="print"/>
          <a:stretch>
            <a:fillRect/>
          </a:stretch>
        </p:blipFill>
        <p:spPr>
          <a:xfrm>
            <a:off x="2159023" y="306324"/>
            <a:ext cx="4825955" cy="6245352"/>
          </a:xfrm>
          <a:prstGeom prst="rect">
            <a:avLst/>
          </a:prstGeom>
          <a:ln>
            <a:noFill/>
          </a:ln>
          <a:effectLst>
            <a:outerShdw blurRad="292100" dist="139700" dir="2700000" algn="tl" rotWithShape="0">
              <a:srgbClr val="333333">
                <a:alpha val="65000"/>
              </a:srgbClr>
            </a:outerShdw>
          </a:effectLst>
        </p:spPr>
      </p:pic>
      <p:pic>
        <p:nvPicPr>
          <p:cNvPr id="6" name="Picture 5" descr="Deposition_S.jpg"/>
          <p:cNvPicPr>
            <a:picLocks noChangeAspect="1"/>
          </p:cNvPicPr>
          <p:nvPr/>
        </p:nvPicPr>
        <p:blipFill>
          <a:blip r:embed="rId4" cstate="print"/>
          <a:stretch>
            <a:fillRect/>
          </a:stretch>
        </p:blipFill>
        <p:spPr>
          <a:xfrm>
            <a:off x="2159023" y="306324"/>
            <a:ext cx="4825955" cy="6245352"/>
          </a:xfrm>
          <a:prstGeom prst="rect">
            <a:avLst/>
          </a:prstGeom>
        </p:spPr>
      </p:pic>
      <p:pic>
        <p:nvPicPr>
          <p:cNvPr id="7" name="Picture 6" descr="Exceedance_S.jpg"/>
          <p:cNvPicPr>
            <a:picLocks noChangeAspect="1"/>
          </p:cNvPicPr>
          <p:nvPr/>
        </p:nvPicPr>
        <p:blipFill>
          <a:blip r:embed="rId5" cstate="print"/>
          <a:stretch>
            <a:fillRect/>
          </a:stretch>
        </p:blipFill>
        <p:spPr>
          <a:xfrm>
            <a:off x="2159022" y="306324"/>
            <a:ext cx="4825955" cy="62453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9" fill="hold" nodeType="clickEffect">
                                  <p:stCondLst>
                                    <p:cond delay="0"/>
                                  </p:stCondLst>
                                  <p:childTnLst>
                                    <p:anim calcmode="lin" valueType="num">
                                      <p:cBhvr additive="base">
                                        <p:cTn id="11" dur="1000"/>
                                        <p:tgtEl>
                                          <p:spTgt spid="4"/>
                                        </p:tgtEl>
                                        <p:attrNameLst>
                                          <p:attrName>ppt_x</p:attrName>
                                        </p:attrNameLst>
                                      </p:cBhvr>
                                      <p:tavLst>
                                        <p:tav tm="0">
                                          <p:val>
                                            <p:strVal val="ppt_x"/>
                                          </p:val>
                                        </p:tav>
                                        <p:tav tm="100000">
                                          <p:val>
                                            <p:strVal val="0-ppt_w/2"/>
                                          </p:val>
                                        </p:tav>
                                      </p:tavLst>
                                    </p:anim>
                                    <p:anim calcmode="lin" valueType="num">
                                      <p:cBhvr additive="base">
                                        <p:cTn id="12" dur="1000"/>
                                        <p:tgtEl>
                                          <p:spTgt spid="4"/>
                                        </p:tgtEl>
                                        <p:attrNameLst>
                                          <p:attrName>ppt_y</p:attrName>
                                        </p:attrNameLst>
                                      </p:cBhvr>
                                      <p:tavLst>
                                        <p:tav tm="0">
                                          <p:val>
                                            <p:strVal val="ppt_y"/>
                                          </p:val>
                                        </p:tav>
                                        <p:tav tm="100000">
                                          <p:val>
                                            <p:strVal val="0-ppt_h/2"/>
                                          </p:val>
                                        </p:tav>
                                      </p:tavLst>
                                    </p:anim>
                                    <p:set>
                                      <p:cBhvr>
                                        <p:cTn id="13" dur="1" fill="hold">
                                          <p:stCondLst>
                                            <p:cond delay="999"/>
                                          </p:stCondLst>
                                        </p:cTn>
                                        <p:tgtEl>
                                          <p:spTgt spid="4"/>
                                        </p:tgtEl>
                                        <p:attrNameLst>
                                          <p:attrName>style.visibility</p:attrName>
                                        </p:attrNameLst>
                                      </p:cBhvr>
                                      <p:to>
                                        <p:strVal val="hidden"/>
                                      </p:to>
                                    </p:set>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xit" presetSubtype="9" fill="hold" nodeType="clickEffect">
                                  <p:stCondLst>
                                    <p:cond delay="0"/>
                                  </p:stCondLst>
                                  <p:childTnLst>
                                    <p:anim calcmode="lin" valueType="num">
                                      <p:cBhvr additive="base">
                                        <p:cTn id="21" dur="1000"/>
                                        <p:tgtEl>
                                          <p:spTgt spid="6"/>
                                        </p:tgtEl>
                                        <p:attrNameLst>
                                          <p:attrName>ppt_x</p:attrName>
                                        </p:attrNameLst>
                                      </p:cBhvr>
                                      <p:tavLst>
                                        <p:tav tm="0">
                                          <p:val>
                                            <p:strVal val="ppt_x"/>
                                          </p:val>
                                        </p:tav>
                                        <p:tav tm="100000">
                                          <p:val>
                                            <p:strVal val="0-ppt_w/2"/>
                                          </p:val>
                                        </p:tav>
                                      </p:tavLst>
                                    </p:anim>
                                    <p:anim calcmode="lin" valueType="num">
                                      <p:cBhvr additive="base">
                                        <p:cTn id="22" dur="1000"/>
                                        <p:tgtEl>
                                          <p:spTgt spid="6"/>
                                        </p:tgtEl>
                                        <p:attrNameLst>
                                          <p:attrName>ppt_y</p:attrName>
                                        </p:attrNameLst>
                                      </p:cBhvr>
                                      <p:tavLst>
                                        <p:tav tm="0">
                                          <p:val>
                                            <p:strVal val="ppt_y"/>
                                          </p:val>
                                        </p:tav>
                                        <p:tav tm="100000">
                                          <p:val>
                                            <p:strVal val="0-ppt_h/2"/>
                                          </p:val>
                                        </p:tav>
                                      </p:tavLst>
                                    </p:anim>
                                    <p:set>
                                      <p:cBhvr>
                                        <p:cTn id="23" dur="1" fill="hold">
                                          <p:stCondLst>
                                            <p:cond delay="999"/>
                                          </p:stCondLst>
                                        </p:cTn>
                                        <p:tgtEl>
                                          <p:spTgt spid="6"/>
                                        </p:tgtEl>
                                        <p:attrNameLst>
                                          <p:attrName>style.visibility</p:attrName>
                                        </p:attrNameLst>
                                      </p:cBhvr>
                                      <p:to>
                                        <p:strVal val="hidden"/>
                                      </p:to>
                                    </p:set>
                                  </p:childTnLst>
                                </p:cTn>
                              </p:par>
                              <p:par>
                                <p:cTn id="24" presetID="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1000" fill="hold"/>
                                        <p:tgtEl>
                                          <p:spTgt spid="7"/>
                                        </p:tgtEl>
                                        <p:attrNameLst>
                                          <p:attrName>ppt_x</p:attrName>
                                        </p:attrNameLst>
                                      </p:cBhvr>
                                      <p:tavLst>
                                        <p:tav tm="0">
                                          <p:val>
                                            <p:strVal val="#ppt_x"/>
                                          </p:val>
                                        </p:tav>
                                        <p:tav tm="100000">
                                          <p:val>
                                            <p:strVal val="#ppt_x"/>
                                          </p:val>
                                        </p:tav>
                                      </p:tavLst>
                                    </p:anim>
                                    <p:anim calcmode="lin" valueType="num">
                                      <p:cBhvr additive="base">
                                        <p:cTn id="27"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dirty="0" smtClean="0">
                <a:solidFill>
                  <a:srgbClr val="FFFF99"/>
                </a:solidFill>
                <a:latin typeface="Comic Sans MS" pitchFamily="66" charset="0"/>
              </a:rPr>
              <a:t>Logic to assess aquatic impact</a:t>
            </a:r>
          </a:p>
        </p:txBody>
      </p:sp>
      <p:pic>
        <p:nvPicPr>
          <p:cNvPr id="1026" name="Picture 2" descr="C:\Documents and Settings\kreynolds\My Documents\Publications\Powerpoint\critical loads\Reynolds HICSS part 3\fig02.tif"/>
          <p:cNvPicPr>
            <a:picLocks noChangeAspect="1" noChangeArrowheads="1"/>
          </p:cNvPicPr>
          <p:nvPr/>
        </p:nvPicPr>
        <p:blipFill>
          <a:blip r:embed="rId2" cstate="print"/>
          <a:srcRect/>
          <a:stretch>
            <a:fillRect/>
          </a:stretch>
        </p:blipFill>
        <p:spPr bwMode="auto">
          <a:xfrm>
            <a:off x="1676400" y="990600"/>
            <a:ext cx="5943600" cy="5604902"/>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3352800" cy="2438400"/>
          </a:xfrm>
        </p:spPr>
        <p:txBody>
          <a:bodyPr>
            <a:normAutofit fontScale="90000"/>
          </a:bodyPr>
          <a:lstStyle/>
          <a:p>
            <a:r>
              <a:rPr lang="en-US" sz="3200" dirty="0" smtClean="0">
                <a:solidFill>
                  <a:srgbClr val="FFFF99"/>
                </a:solidFill>
                <a:latin typeface="Comic Sans MS" pitchFamily="66" charset="0"/>
              </a:rPr>
              <a:t>Evaluated</a:t>
            </a:r>
            <a:r>
              <a:rPr lang="en-US" dirty="0" smtClean="0"/>
              <a:t> </a:t>
            </a:r>
            <a:r>
              <a:rPr lang="en-US" sz="3200" dirty="0" smtClean="0">
                <a:solidFill>
                  <a:srgbClr val="FFFF99"/>
                </a:solidFill>
                <a:latin typeface="Comic Sans MS" pitchFamily="66" charset="0"/>
              </a:rPr>
              <a:t>logic</a:t>
            </a:r>
            <a:br>
              <a:rPr lang="en-US" sz="3200" dirty="0" smtClean="0">
                <a:solidFill>
                  <a:srgbClr val="FFFF99"/>
                </a:solidFill>
                <a:latin typeface="Comic Sans MS" pitchFamily="66" charset="0"/>
              </a:rPr>
            </a:br>
            <a:r>
              <a:rPr lang="en-US" sz="3200" dirty="0" smtClean="0">
                <a:solidFill>
                  <a:srgbClr val="FFFF99"/>
                </a:solidFill>
                <a:latin typeface="Comic Sans MS" pitchFamily="66" charset="0"/>
              </a:rPr>
              <a:t>for</a:t>
            </a:r>
            <a:br>
              <a:rPr lang="en-US" sz="3200" dirty="0" smtClean="0">
                <a:solidFill>
                  <a:srgbClr val="FFFF99"/>
                </a:solidFill>
                <a:latin typeface="Comic Sans MS" pitchFamily="66" charset="0"/>
              </a:rPr>
            </a:br>
            <a:r>
              <a:rPr lang="en-US" sz="3200" dirty="0" smtClean="0">
                <a:solidFill>
                  <a:srgbClr val="FFFF99"/>
                </a:solidFill>
                <a:latin typeface="Comic Sans MS" pitchFamily="66" charset="0"/>
              </a:rPr>
              <a:t>Great Smoky Mountain National Park</a:t>
            </a:r>
          </a:p>
        </p:txBody>
      </p:sp>
      <p:pic>
        <p:nvPicPr>
          <p:cNvPr id="2050" name="Picture 2" descr="C:\Documents and Settings\kreynolds\My Documents\Publications\Powerpoint\critical loads\Reynolds HICSS part 3\fig05.tif"/>
          <p:cNvPicPr>
            <a:picLocks noChangeAspect="1" noChangeArrowheads="1"/>
          </p:cNvPicPr>
          <p:nvPr/>
        </p:nvPicPr>
        <p:blipFill>
          <a:blip r:embed="rId2" cstate="print"/>
          <a:srcRect/>
          <a:stretch>
            <a:fillRect/>
          </a:stretch>
        </p:blipFill>
        <p:spPr bwMode="auto">
          <a:xfrm>
            <a:off x="3962400" y="381000"/>
            <a:ext cx="4638675" cy="6257925"/>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dirty="0" smtClean="0">
                <a:solidFill>
                  <a:srgbClr val="FFFF99"/>
                </a:solidFill>
                <a:latin typeface="Comic Sans MS" pitchFamily="66" charset="0"/>
              </a:rPr>
              <a:t>Uncertainty in biological response</a:t>
            </a:r>
          </a:p>
        </p:txBody>
      </p:sp>
      <p:pic>
        <p:nvPicPr>
          <p:cNvPr id="3074" name="Picture 2" descr="C:\Documents and Settings\kreynolds\My Documents\Publications\Powerpoint\critical loads\Reynolds HICSS part 3\fig06.tif"/>
          <p:cNvPicPr>
            <a:picLocks noChangeAspect="1" noChangeArrowheads="1"/>
          </p:cNvPicPr>
          <p:nvPr/>
        </p:nvPicPr>
        <p:blipFill>
          <a:blip r:embed="rId2" cstate="print"/>
          <a:srcRect/>
          <a:stretch>
            <a:fillRect/>
          </a:stretch>
        </p:blipFill>
        <p:spPr bwMode="auto">
          <a:xfrm>
            <a:off x="838200" y="1295400"/>
            <a:ext cx="7510712" cy="526096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dirty="0" smtClean="0">
                <a:solidFill>
                  <a:srgbClr val="FFFF99"/>
                </a:solidFill>
                <a:latin typeface="Comic Sans MS" pitchFamily="66" charset="0"/>
              </a:rPr>
              <a:t>Uncertainty in exceedance ratio</a:t>
            </a:r>
          </a:p>
        </p:txBody>
      </p:sp>
      <p:pic>
        <p:nvPicPr>
          <p:cNvPr id="4098" name="Picture 2" descr="C:\Documents and Settings\kreynolds\My Documents\Publications\Powerpoint\critical loads\Reynolds HICSS part 3\fig07.tif"/>
          <p:cNvPicPr>
            <a:picLocks noChangeAspect="1" noChangeArrowheads="1"/>
          </p:cNvPicPr>
          <p:nvPr/>
        </p:nvPicPr>
        <p:blipFill>
          <a:blip r:embed="rId2" cstate="print"/>
          <a:srcRect/>
          <a:stretch>
            <a:fillRect/>
          </a:stretch>
        </p:blipFill>
        <p:spPr bwMode="auto">
          <a:xfrm>
            <a:off x="685800" y="1295400"/>
            <a:ext cx="7706251" cy="51816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mithRiver2-1.jpg image by goinsrc"/>
          <p:cNvPicPr>
            <a:picLocks noChangeAspect="1" noChangeArrowheads="1"/>
          </p:cNvPicPr>
          <p:nvPr/>
        </p:nvPicPr>
        <p:blipFill>
          <a:blip r:embed="rId2" cstate="print">
            <a:duotone>
              <a:prstClr val="black"/>
              <a:schemeClr val="accent1">
                <a:tint val="45000"/>
                <a:satMod val="400000"/>
              </a:schemeClr>
            </a:duotone>
          </a:blip>
          <a:srcRect/>
          <a:stretch>
            <a:fillRect/>
          </a:stretch>
        </p:blipFill>
        <p:spPr bwMode="auto">
          <a:xfrm>
            <a:off x="25068" y="0"/>
            <a:ext cx="9158922" cy="6858000"/>
          </a:xfrm>
          <a:prstGeom prst="rect">
            <a:avLst/>
          </a:prstGeom>
          <a:ln>
            <a:noFill/>
          </a:ln>
          <a:effectLst>
            <a:softEdge rad="112500"/>
          </a:effectLst>
        </p:spPr>
      </p:pic>
      <p:sp>
        <p:nvSpPr>
          <p:cNvPr id="5" name="Title 1"/>
          <p:cNvSpPr txBox="1">
            <a:spLocks/>
          </p:cNvSpPr>
          <p:nvPr/>
        </p:nvSpPr>
        <p:spPr>
          <a:xfrm>
            <a:off x="4800600" y="-152400"/>
            <a:ext cx="4800600" cy="4343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FFFF99"/>
                </a:solidFill>
                <a:effectLst/>
                <a:uLnTx/>
                <a:uFillTx/>
                <a:latin typeface="Comic Sans MS" pitchFamily="66" charset="0"/>
                <a:ea typeface="+mj-ea"/>
                <a:cs typeface="+mj-cs"/>
              </a:rPr>
              <a:t>Thank you</a:t>
            </a:r>
            <a:br>
              <a:rPr kumimoji="0" lang="en-US" sz="4000" b="0" i="0" u="none" strike="noStrike" kern="1200" cap="none" spc="0" normalizeH="0" baseline="0" noProof="0" dirty="0" smtClean="0">
                <a:ln>
                  <a:noFill/>
                </a:ln>
                <a:solidFill>
                  <a:srgbClr val="FFFF99"/>
                </a:solidFill>
                <a:effectLst/>
                <a:uLnTx/>
                <a:uFillTx/>
                <a:latin typeface="Comic Sans MS" pitchFamily="66" charset="0"/>
                <a:ea typeface="+mj-ea"/>
                <a:cs typeface="+mj-cs"/>
              </a:rPr>
            </a:br>
            <a:r>
              <a:rPr kumimoji="0" lang="en-US" sz="4000" b="0" i="0" u="none" strike="noStrike" kern="1200" cap="none" spc="0" normalizeH="0" baseline="0" noProof="0" dirty="0" smtClean="0">
                <a:ln>
                  <a:noFill/>
                </a:ln>
                <a:solidFill>
                  <a:srgbClr val="FFFF99"/>
                </a:solidFill>
                <a:effectLst/>
                <a:uLnTx/>
                <a:uFillTx/>
                <a:latin typeface="Comic Sans MS" pitchFamily="66" charset="0"/>
                <a:ea typeface="+mj-ea"/>
                <a:cs typeface="+mj-cs"/>
              </a:rPr>
              <a:t/>
            </a:r>
            <a:br>
              <a:rPr kumimoji="0" lang="en-US" sz="4000" b="0" i="0" u="none" strike="noStrike" kern="1200" cap="none" spc="0" normalizeH="0" baseline="0" noProof="0" dirty="0" smtClean="0">
                <a:ln>
                  <a:noFill/>
                </a:ln>
                <a:solidFill>
                  <a:srgbClr val="FFFF99"/>
                </a:solidFill>
                <a:effectLst/>
                <a:uLnTx/>
                <a:uFillTx/>
                <a:latin typeface="Comic Sans MS" pitchFamily="66" charset="0"/>
                <a:ea typeface="+mj-ea"/>
                <a:cs typeface="+mj-cs"/>
              </a:rPr>
            </a:br>
            <a:endParaRPr kumimoji="0" lang="en-US" sz="2800" b="0" i="0" u="none" strike="noStrike" kern="1200" cap="none" spc="0" normalizeH="0" baseline="0" noProof="0" dirty="0" smtClean="0">
              <a:ln>
                <a:noFill/>
              </a:ln>
              <a:solidFill>
                <a:schemeClr val="bg1"/>
              </a:solidFill>
              <a:effectLst/>
              <a:uLnTx/>
              <a:uFillTx/>
              <a:latin typeface="Comic Sans MS" pitchFamily="66"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bg1"/>
                </a:solidFill>
                <a:effectLst/>
                <a:uLnTx/>
                <a:uFillTx/>
                <a:latin typeface="Comic Sans MS" pitchFamily="66" charset="0"/>
                <a:ea typeface="+mj-ea"/>
                <a:cs typeface="+mj-cs"/>
              </a:rPr>
              <a:t/>
            </a:r>
            <a:br>
              <a:rPr kumimoji="0" lang="en-US" sz="2800" b="0" i="0" u="none" strike="noStrike" kern="1200" cap="none" spc="0" normalizeH="0" baseline="0" noProof="0" dirty="0" smtClean="0">
                <a:ln>
                  <a:noFill/>
                </a:ln>
                <a:solidFill>
                  <a:schemeClr val="bg1"/>
                </a:solidFill>
                <a:effectLst/>
                <a:uLnTx/>
                <a:uFillTx/>
                <a:latin typeface="Comic Sans MS" pitchFamily="66" charset="0"/>
                <a:ea typeface="+mj-ea"/>
                <a:cs typeface="+mj-cs"/>
              </a:rPr>
            </a:br>
            <a:r>
              <a:rPr kumimoji="0" lang="en-US" sz="2800" i="1" strike="noStrike" kern="1200" cap="none" spc="0" normalizeH="0" baseline="0" noProof="0" dirty="0" smtClean="0">
                <a:ln>
                  <a:noFill/>
                </a:ln>
                <a:solidFill>
                  <a:schemeClr val="accent6">
                    <a:lumMod val="40000"/>
                    <a:lumOff val="60000"/>
                  </a:schemeClr>
                </a:solidFill>
                <a:effectLst/>
                <a:uLnTx/>
                <a:uFillTx/>
                <a:latin typeface="Calibri" pitchFamily="34" charset="0"/>
                <a:ea typeface="+mj-ea"/>
                <a:cs typeface="+mj-cs"/>
              </a:rPr>
              <a:t>phessburg@fs.fed.us</a:t>
            </a:r>
            <a:br>
              <a:rPr kumimoji="0" lang="en-US" sz="2800" i="1" strike="noStrike" kern="1200" cap="none" spc="0" normalizeH="0" baseline="0" noProof="0" dirty="0" smtClean="0">
                <a:ln>
                  <a:noFill/>
                </a:ln>
                <a:solidFill>
                  <a:schemeClr val="accent6">
                    <a:lumMod val="40000"/>
                    <a:lumOff val="60000"/>
                  </a:schemeClr>
                </a:solidFill>
                <a:effectLst/>
                <a:uLnTx/>
                <a:uFillTx/>
                <a:latin typeface="Calibri" pitchFamily="34" charset="0"/>
                <a:ea typeface="+mj-ea"/>
                <a:cs typeface="+mj-cs"/>
              </a:rPr>
            </a:br>
            <a:r>
              <a:rPr kumimoji="0" lang="en-US" sz="2800" i="1" strike="noStrike" kern="1200" cap="none" spc="0" normalizeH="0" baseline="0" noProof="0" dirty="0" smtClean="0">
                <a:ln>
                  <a:noFill/>
                </a:ln>
                <a:solidFill>
                  <a:schemeClr val="accent6">
                    <a:lumMod val="40000"/>
                    <a:lumOff val="60000"/>
                  </a:schemeClr>
                </a:solidFill>
                <a:effectLst/>
                <a:uLnTx/>
                <a:uFillTx/>
                <a:latin typeface="Calibri" pitchFamily="34" charset="0"/>
                <a:ea typeface="+mj-ea"/>
                <a:cs typeface="+mj-cs"/>
              </a:rPr>
              <a:t>kreynolds@fs.fed.us</a:t>
            </a:r>
            <a:endParaRPr kumimoji="0" lang="en-US" sz="2800" i="1" strike="noStrike" kern="1200" cap="none" spc="0" normalizeH="0" baseline="0" noProof="0" dirty="0">
              <a:ln>
                <a:noFill/>
              </a:ln>
              <a:solidFill>
                <a:schemeClr val="accent6">
                  <a:lumMod val="40000"/>
                  <a:lumOff val="60000"/>
                </a:schemeClr>
              </a:solidFill>
              <a:effectLst/>
              <a:uLnTx/>
              <a:uFillTx/>
              <a:latin typeface="Calibri" pitchFamily="34" charset="0"/>
              <a:ea typeface="+mj-ea"/>
              <a:cs typeface="+mj-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mithRiver2-1.jpg image by goinsrc"/>
          <p:cNvPicPr>
            <a:picLocks noChangeAspect="1" noChangeArrowheads="1"/>
          </p:cNvPicPr>
          <p:nvPr/>
        </p:nvPicPr>
        <p:blipFill>
          <a:blip r:embed="rId3" cstate="print"/>
          <a:srcRect b="31690"/>
          <a:stretch>
            <a:fillRect/>
          </a:stretch>
        </p:blipFill>
        <p:spPr bwMode="auto">
          <a:xfrm>
            <a:off x="0" y="1523999"/>
            <a:ext cx="9144000" cy="3886201"/>
          </a:xfrm>
          <a:prstGeom prst="rect">
            <a:avLst/>
          </a:prstGeom>
          <a:noFill/>
        </p:spPr>
      </p:pic>
      <p:sp>
        <p:nvSpPr>
          <p:cNvPr id="2" name="Title 1"/>
          <p:cNvSpPr>
            <a:spLocks noGrp="1"/>
          </p:cNvSpPr>
          <p:nvPr>
            <p:ph type="ctrTitle"/>
          </p:nvPr>
        </p:nvSpPr>
        <p:spPr>
          <a:xfrm>
            <a:off x="228600" y="304800"/>
            <a:ext cx="8686800" cy="1066800"/>
          </a:xfrm>
        </p:spPr>
        <p:txBody>
          <a:bodyPr>
            <a:noAutofit/>
          </a:bodyPr>
          <a:lstStyle/>
          <a:p>
            <a:r>
              <a:rPr lang="en-US" sz="3200" dirty="0" smtClean="0">
                <a:solidFill>
                  <a:srgbClr val="FFFF99"/>
                </a:solidFill>
                <a:latin typeface="Comic Sans MS" pitchFamily="66" charset="0"/>
              </a:rPr>
              <a:t>Niche modeling methods</a:t>
            </a:r>
            <a:endParaRPr lang="en-US" sz="3200" dirty="0">
              <a:solidFill>
                <a:srgbClr val="FFFF99"/>
              </a:solidFill>
              <a:latin typeface="Comic Sans MS" pitchFamily="66" charset="0"/>
            </a:endParaRPr>
          </a:p>
        </p:txBody>
      </p:sp>
      <p:sp>
        <p:nvSpPr>
          <p:cNvPr id="4" name="Subtitle 2"/>
          <p:cNvSpPr>
            <a:spLocks noGrp="1"/>
          </p:cNvSpPr>
          <p:nvPr>
            <p:ph type="subTitle" idx="1"/>
          </p:nvPr>
        </p:nvSpPr>
        <p:spPr>
          <a:xfrm>
            <a:off x="0" y="1524000"/>
            <a:ext cx="9144000" cy="3886200"/>
          </a:xfrm>
          <a:solidFill>
            <a:schemeClr val="tx1">
              <a:alpha val="43000"/>
            </a:schemeClr>
          </a:solidFill>
        </p:spPr>
        <p:txBody>
          <a:bodyPr>
            <a:noAutofit/>
          </a:bodyPr>
          <a:lstStyle/>
          <a:p>
            <a:pPr marL="228600" indent="-228600" algn="l">
              <a:buFont typeface="Arial" pitchFamily="34" charset="0"/>
              <a:buChar char="•"/>
            </a:pPr>
            <a:r>
              <a:rPr lang="en-US" sz="2800" dirty="0" smtClean="0">
                <a:solidFill>
                  <a:schemeClr val="bg1"/>
                </a:solidFill>
                <a:latin typeface="+mj-lt"/>
              </a:rPr>
              <a:t>56 initial predictors, including topo, soil, </a:t>
            </a:r>
            <a:r>
              <a:rPr lang="en-US" sz="2800" dirty="0" err="1" smtClean="0">
                <a:solidFill>
                  <a:schemeClr val="bg1"/>
                </a:solidFill>
                <a:latin typeface="+mj-lt"/>
              </a:rPr>
              <a:t>clim</a:t>
            </a:r>
            <a:r>
              <a:rPr lang="en-US" sz="2800" dirty="0" smtClean="0">
                <a:solidFill>
                  <a:schemeClr val="bg1"/>
                </a:solidFill>
                <a:latin typeface="+mj-lt"/>
              </a:rPr>
              <a:t>, </a:t>
            </a:r>
            <a:r>
              <a:rPr lang="en-US" sz="2800" dirty="0" err="1" smtClean="0">
                <a:solidFill>
                  <a:schemeClr val="bg1"/>
                </a:solidFill>
                <a:latin typeface="+mj-lt"/>
              </a:rPr>
              <a:t>lith</a:t>
            </a:r>
            <a:r>
              <a:rPr lang="en-US" sz="2800" dirty="0" smtClean="0">
                <a:solidFill>
                  <a:schemeClr val="bg1"/>
                </a:solidFill>
                <a:latin typeface="+mj-lt"/>
              </a:rPr>
              <a:t>, </a:t>
            </a:r>
            <a:r>
              <a:rPr lang="en-US" sz="2800" dirty="0" err="1" smtClean="0">
                <a:solidFill>
                  <a:schemeClr val="bg1"/>
                </a:solidFill>
                <a:latin typeface="+mj-lt"/>
              </a:rPr>
              <a:t>vegt</a:t>
            </a:r>
            <a:r>
              <a:rPr lang="en-US" sz="2800" dirty="0" smtClean="0">
                <a:solidFill>
                  <a:schemeClr val="bg1"/>
                </a:solidFill>
                <a:latin typeface="+mj-lt"/>
              </a:rPr>
              <a:t>, ownership &amp; </a:t>
            </a:r>
            <a:r>
              <a:rPr lang="en-US" sz="2800" dirty="0" err="1" smtClean="0">
                <a:solidFill>
                  <a:schemeClr val="bg1"/>
                </a:solidFill>
                <a:latin typeface="+mj-lt"/>
              </a:rPr>
              <a:t>SO</a:t>
            </a:r>
            <a:r>
              <a:rPr lang="en-US" sz="2800" baseline="-25000" dirty="0" err="1" smtClean="0">
                <a:solidFill>
                  <a:schemeClr val="bg1"/>
                </a:solidFill>
                <a:latin typeface="+mj-lt"/>
              </a:rPr>
              <a:t>x</a:t>
            </a:r>
            <a:r>
              <a:rPr lang="en-US" sz="2800" dirty="0" smtClean="0">
                <a:solidFill>
                  <a:schemeClr val="bg1"/>
                </a:solidFill>
                <a:latin typeface="+mj-lt"/>
              </a:rPr>
              <a:t> dep. </a:t>
            </a:r>
            <a:r>
              <a:rPr lang="en-US" sz="2800" dirty="0" err="1" smtClean="0">
                <a:solidFill>
                  <a:schemeClr val="bg1"/>
                </a:solidFill>
                <a:latin typeface="+mj-lt"/>
              </a:rPr>
              <a:t>vars</a:t>
            </a:r>
            <a:r>
              <a:rPr lang="en-US" sz="2800" dirty="0" smtClean="0">
                <a:solidFill>
                  <a:schemeClr val="bg1"/>
                </a:solidFill>
                <a:latin typeface="+mj-lt"/>
              </a:rPr>
              <a:t> (wet, dry, total)</a:t>
            </a:r>
          </a:p>
          <a:p>
            <a:pPr marL="228600" indent="-228600" algn="l">
              <a:buFont typeface="Arial" pitchFamily="34" charset="0"/>
              <a:buChar char="•"/>
            </a:pPr>
            <a:r>
              <a:rPr lang="en-US" sz="2800" dirty="0" smtClean="0">
                <a:solidFill>
                  <a:schemeClr val="bg1"/>
                </a:solidFill>
                <a:latin typeface="+mj-lt"/>
              </a:rPr>
              <a:t>Eliminated significant multi-collinearity </a:t>
            </a:r>
            <a:r>
              <a:rPr lang="en-US" sz="2800" dirty="0" smtClean="0">
                <a:solidFill>
                  <a:schemeClr val="bg1"/>
                </a:solidFill>
                <a:latin typeface="+mj-lt"/>
                <a:sym typeface="Wingdings" pitchFamily="2" charset="2"/>
              </a:rPr>
              <a:t> </a:t>
            </a:r>
            <a:r>
              <a:rPr lang="en-US" sz="2800" dirty="0" smtClean="0">
                <a:solidFill>
                  <a:schemeClr val="bg1"/>
                </a:solidFill>
                <a:latin typeface="+mj-lt"/>
              </a:rPr>
              <a:t>33 </a:t>
            </a:r>
            <a:r>
              <a:rPr lang="en-US" sz="2800" dirty="0" err="1" smtClean="0">
                <a:solidFill>
                  <a:schemeClr val="bg1"/>
                </a:solidFill>
                <a:latin typeface="+mj-lt"/>
              </a:rPr>
              <a:t>vars</a:t>
            </a:r>
            <a:endParaRPr lang="en-US" sz="2800" dirty="0" smtClean="0">
              <a:solidFill>
                <a:schemeClr val="bg1"/>
              </a:solidFill>
              <a:latin typeface="+mj-lt"/>
            </a:endParaRPr>
          </a:p>
          <a:p>
            <a:pPr marL="228600" indent="-228600" algn="l">
              <a:buFont typeface="Arial" pitchFamily="34" charset="0"/>
              <a:buChar char="•"/>
            </a:pPr>
            <a:r>
              <a:rPr lang="en-US" sz="2800" dirty="0" smtClean="0">
                <a:solidFill>
                  <a:schemeClr val="bg1"/>
                </a:solidFill>
                <a:latin typeface="+mj-lt"/>
              </a:rPr>
              <a:t>Submitted the 33 </a:t>
            </a:r>
            <a:r>
              <a:rPr lang="en-US" sz="2800" dirty="0" err="1" smtClean="0">
                <a:solidFill>
                  <a:schemeClr val="bg1"/>
                </a:solidFill>
                <a:latin typeface="+mj-lt"/>
              </a:rPr>
              <a:t>vars</a:t>
            </a:r>
            <a:r>
              <a:rPr lang="en-US" sz="2800" dirty="0" smtClean="0">
                <a:solidFill>
                  <a:schemeClr val="bg1"/>
                </a:solidFill>
                <a:latin typeface="+mj-lt"/>
              </a:rPr>
              <a:t> to randomForest (RF) modeling implemented within a hurdle modeling algorithm</a:t>
            </a:r>
          </a:p>
          <a:p>
            <a:pPr marL="228600" indent="-228600" algn="l">
              <a:buFont typeface="Arial" pitchFamily="34" charset="0"/>
              <a:buChar char="•"/>
            </a:pPr>
            <a:r>
              <a:rPr lang="en-US" sz="2800" dirty="0" smtClean="0">
                <a:solidFill>
                  <a:schemeClr val="bg1"/>
                </a:solidFill>
                <a:latin typeface="+mj-lt"/>
              </a:rPr>
              <a:t>Optimized model parsimony, prediction, error rate</a:t>
            </a:r>
          </a:p>
          <a:p>
            <a:pPr marL="228600" indent="-228600" algn="l">
              <a:buFont typeface="Arial" pitchFamily="34" charset="0"/>
              <a:buChar char="•"/>
            </a:pPr>
            <a:r>
              <a:rPr lang="en-US" sz="2800" dirty="0" smtClean="0">
                <a:solidFill>
                  <a:schemeClr val="bg1"/>
                </a:solidFill>
                <a:latin typeface="+mj-lt"/>
              </a:rPr>
              <a:t>Also compared RF models against OLS, </a:t>
            </a:r>
            <a:r>
              <a:rPr lang="en-US" sz="2800" dirty="0" err="1" smtClean="0">
                <a:solidFill>
                  <a:schemeClr val="bg1"/>
                </a:solidFill>
                <a:latin typeface="+mj-lt"/>
              </a:rPr>
              <a:t>logR</a:t>
            </a:r>
            <a:r>
              <a:rPr lang="en-US" sz="2800" dirty="0" smtClean="0">
                <a:solidFill>
                  <a:schemeClr val="bg1"/>
                </a:solidFill>
                <a:latin typeface="+mj-lt"/>
              </a:rPr>
              <a:t>, BCT, BRT</a:t>
            </a:r>
          </a:p>
          <a:p>
            <a:pPr marL="228600" indent="-228600" algn="l">
              <a:buFont typeface="Arial" pitchFamily="34" charset="0"/>
              <a:buChar char="•"/>
            </a:pPr>
            <a:r>
              <a:rPr lang="en-US" sz="2800" dirty="0" smtClean="0">
                <a:solidFill>
                  <a:schemeClr val="bg1"/>
                </a:solidFill>
                <a:latin typeface="+mj-lt"/>
              </a:rPr>
              <a:t>RF best at avoiding model overfitting</a:t>
            </a:r>
            <a:endParaRPr lang="en-US" sz="2800" dirty="0" smtClean="0">
              <a:solidFill>
                <a:schemeClr val="tx2">
                  <a:lumMod val="20000"/>
                  <a:lumOff val="80000"/>
                </a:schemeClr>
              </a:solidFill>
              <a:latin typeface="+mj-lt"/>
            </a:endParaRPr>
          </a:p>
        </p:txBody>
      </p:sp>
      <p:sp>
        <p:nvSpPr>
          <p:cNvPr id="5" name="TextBox 4"/>
          <p:cNvSpPr txBox="1"/>
          <p:nvPr/>
        </p:nvSpPr>
        <p:spPr>
          <a:xfrm>
            <a:off x="228600" y="6248400"/>
            <a:ext cx="8686800" cy="369332"/>
          </a:xfrm>
          <a:prstGeom prst="rect">
            <a:avLst/>
          </a:prstGeom>
          <a:noFill/>
        </p:spPr>
        <p:txBody>
          <a:bodyPr wrap="square" rtlCol="0">
            <a:spAutoFit/>
          </a:bodyPr>
          <a:lstStyle/>
          <a:p>
            <a:pPr marL="228600" indent="-228600"/>
            <a:r>
              <a:rPr lang="en-US" b="1" dirty="0" smtClean="0">
                <a:solidFill>
                  <a:schemeClr val="bg1"/>
                </a:solidFill>
              </a:rPr>
              <a:t>Data Sources:</a:t>
            </a:r>
            <a:r>
              <a:rPr lang="en-US" dirty="0" smtClean="0">
                <a:solidFill>
                  <a:schemeClr val="bg1"/>
                </a:solidFill>
              </a:rPr>
              <a:t>  Ameriflux, PRISM, STATSGO, EPA-CMAQ, NED, NLCD2000, E&amp;S </a:t>
            </a:r>
            <a:r>
              <a:rPr lang="en-US" dirty="0" err="1" smtClean="0">
                <a:solidFill>
                  <a:schemeClr val="bg1"/>
                </a:solidFill>
              </a:rPr>
              <a:t>Env</a:t>
            </a:r>
            <a:r>
              <a:rPr lang="en-US" dirty="0" smtClean="0">
                <a:solidFill>
                  <a:schemeClr val="bg1"/>
                </a:solidFill>
              </a:rPr>
              <a:t> </a:t>
            </a:r>
            <a:r>
              <a:rPr lang="en-US" dirty="0" err="1" smtClean="0">
                <a:solidFill>
                  <a:schemeClr val="bg1"/>
                </a:solidFill>
              </a:rPr>
              <a:t>Chem</a:t>
            </a:r>
            <a:endParaRPr lang="en-US"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0" y="838200"/>
            <a:ext cx="3704095" cy="5570756"/>
          </a:xfrm>
          <a:prstGeom prst="rect">
            <a:avLst/>
          </a:prstGeom>
          <a:noFill/>
          <a:ln>
            <a:noFill/>
          </a:ln>
        </p:spPr>
        <p:txBody>
          <a:bodyPr wrap="square" rtlCol="0">
            <a:spAutoFit/>
          </a:bodyPr>
          <a:lstStyle/>
          <a:p>
            <a:r>
              <a:rPr lang="en-US" sz="2000" b="1" dirty="0" smtClean="0">
                <a:ln>
                  <a:solidFill>
                    <a:schemeClr val="tx1"/>
                  </a:solidFill>
                </a:ln>
                <a:solidFill>
                  <a:srgbClr val="FFFF00"/>
                </a:solidFill>
              </a:rPr>
              <a:t>Threshold model (</a:t>
            </a:r>
            <a:r>
              <a:rPr lang="en-US" sz="2000" b="1" dirty="0" err="1" smtClean="0">
                <a:ln>
                  <a:solidFill>
                    <a:schemeClr val="tx1"/>
                  </a:solidFill>
                </a:ln>
                <a:solidFill>
                  <a:srgbClr val="FFFF00"/>
                </a:solidFill>
              </a:rPr>
              <a:t>tRF</a:t>
            </a:r>
            <a:r>
              <a:rPr lang="en-US" sz="2000" b="1" dirty="0" smtClean="0">
                <a:ln>
                  <a:solidFill>
                    <a:schemeClr val="tx1"/>
                  </a:solidFill>
                </a:ln>
                <a:solidFill>
                  <a:srgbClr val="FFFF00"/>
                </a:solidFill>
              </a:rPr>
              <a:t>)</a:t>
            </a:r>
          </a:p>
          <a:p>
            <a:r>
              <a:rPr lang="en-US" sz="2000" dirty="0" smtClean="0">
                <a:solidFill>
                  <a:schemeClr val="bg1"/>
                </a:solidFill>
              </a:rPr>
              <a:t>A binomial RF model that predicts whether a cell is above/below a specified threshold ANC (tested thresholds 150, 200, 250, 300 µeq∙L</a:t>
            </a:r>
            <a:r>
              <a:rPr lang="en-US" sz="2000" baseline="30000" dirty="0" smtClean="0">
                <a:solidFill>
                  <a:schemeClr val="bg1"/>
                </a:solidFill>
              </a:rPr>
              <a:t>-1</a:t>
            </a:r>
            <a:r>
              <a:rPr lang="en-US" sz="2000" dirty="0" smtClean="0">
                <a:solidFill>
                  <a:schemeClr val="bg1"/>
                </a:solidFill>
              </a:rPr>
              <a:t>) </a:t>
            </a:r>
          </a:p>
          <a:p>
            <a:endParaRPr lang="en-US" dirty="0" smtClean="0">
              <a:solidFill>
                <a:schemeClr val="bg1"/>
              </a:solidFill>
            </a:endParaRPr>
          </a:p>
          <a:p>
            <a:pPr marL="3175" indent="4763"/>
            <a:r>
              <a:rPr lang="en-US" sz="2000" b="1" dirty="0" smtClean="0">
                <a:ln>
                  <a:solidFill>
                    <a:schemeClr val="tx1"/>
                  </a:solidFill>
                </a:ln>
                <a:solidFill>
                  <a:srgbClr val="FFFF00"/>
                </a:solidFill>
              </a:rPr>
              <a:t>Continuous model (</a:t>
            </a:r>
            <a:r>
              <a:rPr lang="en-US" sz="2000" b="1" dirty="0" err="1" smtClean="0">
                <a:ln>
                  <a:solidFill>
                    <a:schemeClr val="tx1"/>
                  </a:solidFill>
                </a:ln>
                <a:solidFill>
                  <a:srgbClr val="FFFF00"/>
                </a:solidFill>
              </a:rPr>
              <a:t>cRF</a:t>
            </a:r>
            <a:r>
              <a:rPr lang="en-US" sz="2000" b="1" dirty="0" smtClean="0">
                <a:ln>
                  <a:solidFill>
                    <a:schemeClr val="tx1"/>
                  </a:solidFill>
                </a:ln>
                <a:solidFill>
                  <a:srgbClr val="FFFF00"/>
                </a:solidFill>
              </a:rPr>
              <a:t>)</a:t>
            </a:r>
          </a:p>
          <a:p>
            <a:pPr marL="3175" indent="4763"/>
            <a:r>
              <a:rPr lang="en-US" sz="2000" dirty="0" smtClean="0">
                <a:solidFill>
                  <a:schemeClr val="bg1"/>
                </a:solidFill>
              </a:rPr>
              <a:t>For all cells </a:t>
            </a:r>
            <a:r>
              <a:rPr lang="en-US" sz="2000" dirty="0" smtClean="0">
                <a:solidFill>
                  <a:schemeClr val="bg1"/>
                </a:solidFill>
              </a:rPr>
              <a:t>in which ANC </a:t>
            </a:r>
            <a:r>
              <a:rPr lang="en-US" sz="2000" dirty="0" smtClean="0">
                <a:solidFill>
                  <a:schemeClr val="bg1"/>
                </a:solidFill>
              </a:rPr>
              <a:t>was predicted below the threshold, data </a:t>
            </a:r>
            <a:r>
              <a:rPr lang="en-US" sz="2000" dirty="0" smtClean="0">
                <a:solidFill>
                  <a:schemeClr val="bg1"/>
                </a:solidFill>
              </a:rPr>
              <a:t>enter </a:t>
            </a:r>
            <a:r>
              <a:rPr lang="en-US" sz="2000" dirty="0" smtClean="0">
                <a:solidFill>
                  <a:schemeClr val="bg1"/>
                </a:solidFill>
              </a:rPr>
              <a:t>a RF model w/ a </a:t>
            </a:r>
            <a:r>
              <a:rPr lang="en-US" sz="2000" b="1" dirty="0" smtClean="0">
                <a:ln>
                  <a:solidFill>
                    <a:schemeClr val="tx1"/>
                  </a:solidFill>
                </a:ln>
                <a:solidFill>
                  <a:srgbClr val="66FFFF"/>
                </a:solidFill>
              </a:rPr>
              <a:t>cutoff</a:t>
            </a:r>
            <a:r>
              <a:rPr lang="en-US" sz="2000" dirty="0" smtClean="0">
                <a:ln>
                  <a:solidFill>
                    <a:schemeClr val="tx1"/>
                  </a:solidFill>
                </a:ln>
                <a:solidFill>
                  <a:schemeClr val="bg1"/>
                </a:solidFill>
              </a:rPr>
              <a:t> </a:t>
            </a:r>
            <a:r>
              <a:rPr lang="en-US" sz="2000" dirty="0" smtClean="0">
                <a:solidFill>
                  <a:schemeClr val="bg1"/>
                </a:solidFill>
              </a:rPr>
              <a:t>probability from the </a:t>
            </a:r>
            <a:r>
              <a:rPr lang="en-US" sz="2000" dirty="0" err="1" smtClean="0">
                <a:solidFill>
                  <a:schemeClr val="bg1"/>
                </a:solidFill>
              </a:rPr>
              <a:t>tRF</a:t>
            </a:r>
            <a:r>
              <a:rPr lang="en-US" sz="2000" dirty="0" smtClean="0">
                <a:solidFill>
                  <a:schemeClr val="bg1"/>
                </a:solidFill>
              </a:rPr>
              <a:t> to enter the continuous model.</a:t>
            </a:r>
          </a:p>
          <a:p>
            <a:pPr marL="228600" indent="-228600"/>
            <a:endParaRPr lang="en-US" dirty="0" smtClean="0">
              <a:solidFill>
                <a:schemeClr val="bg1"/>
              </a:solidFill>
            </a:endParaRPr>
          </a:p>
          <a:p>
            <a:pPr marL="3175" indent="4763"/>
            <a:r>
              <a:rPr lang="en-US" sz="2000" b="1" dirty="0" smtClean="0">
                <a:ln>
                  <a:solidFill>
                    <a:schemeClr val="tx1"/>
                  </a:solidFill>
                </a:ln>
                <a:solidFill>
                  <a:srgbClr val="66FFFF"/>
                </a:solidFill>
              </a:rPr>
              <a:t>Cutoff</a:t>
            </a:r>
          </a:p>
          <a:p>
            <a:pPr marL="3175" indent="4763"/>
            <a:r>
              <a:rPr lang="en-US" sz="2000" dirty="0" smtClean="0">
                <a:solidFill>
                  <a:schemeClr val="bg1"/>
                </a:solidFill>
              </a:rPr>
              <a:t>Probability required for entrance into a </a:t>
            </a:r>
            <a:r>
              <a:rPr lang="en-US" sz="2000" dirty="0" err="1" smtClean="0">
                <a:solidFill>
                  <a:schemeClr val="bg1"/>
                </a:solidFill>
              </a:rPr>
              <a:t>cRF</a:t>
            </a:r>
            <a:r>
              <a:rPr lang="en-US" sz="2000" dirty="0" smtClean="0">
                <a:solidFill>
                  <a:schemeClr val="bg1"/>
                </a:solidFill>
              </a:rPr>
              <a:t> model, was varied from 0.4 (liberal) - 0.7 (conservative)</a:t>
            </a:r>
          </a:p>
        </p:txBody>
      </p:sp>
      <p:sp>
        <p:nvSpPr>
          <p:cNvPr id="30" name="TextBox 29"/>
          <p:cNvSpPr txBox="1"/>
          <p:nvPr/>
        </p:nvSpPr>
        <p:spPr>
          <a:xfrm>
            <a:off x="76200" y="0"/>
            <a:ext cx="5257800" cy="584775"/>
          </a:xfrm>
          <a:prstGeom prst="rect">
            <a:avLst/>
          </a:prstGeom>
          <a:noFill/>
        </p:spPr>
        <p:txBody>
          <a:bodyPr wrap="square" rtlCol="0">
            <a:spAutoFit/>
          </a:bodyPr>
          <a:lstStyle/>
          <a:p>
            <a:r>
              <a:rPr lang="en-US" sz="3200" dirty="0" smtClean="0">
                <a:solidFill>
                  <a:srgbClr val="FFFF99"/>
                </a:solidFill>
                <a:effectLst>
                  <a:outerShdw blurRad="38100" dist="38100" dir="2700000" algn="tl">
                    <a:srgbClr val="000000">
                      <a:alpha val="43137"/>
                    </a:srgbClr>
                  </a:outerShdw>
                </a:effectLst>
                <a:latin typeface="Comic Sans MS" pitchFamily="66" charset="0"/>
              </a:rPr>
              <a:t>Hurdle model </a:t>
            </a:r>
            <a:r>
              <a:rPr lang="en-US" sz="3200" dirty="0" smtClean="0">
                <a:solidFill>
                  <a:srgbClr val="FFFF99"/>
                </a:solidFill>
                <a:effectLst>
                  <a:outerShdw blurRad="38100" dist="38100" dir="2700000" algn="tl">
                    <a:srgbClr val="000000">
                      <a:alpha val="43137"/>
                    </a:srgbClr>
                  </a:outerShdw>
                </a:effectLst>
                <a:latin typeface="Comic Sans MS" pitchFamily="66" charset="0"/>
              </a:rPr>
              <a:t>algorithm</a:t>
            </a:r>
            <a:endParaRPr lang="en-US" sz="3200" dirty="0">
              <a:solidFill>
                <a:srgbClr val="FFFF99"/>
              </a:solidFill>
              <a:effectLst>
                <a:outerShdw blurRad="38100" dist="38100" dir="2700000" algn="tl">
                  <a:srgbClr val="000000">
                    <a:alpha val="43137"/>
                  </a:srgbClr>
                </a:outerShdw>
              </a:effectLst>
              <a:latin typeface="Comic Sans MS" pitchFamily="66" charset="0"/>
            </a:endParaRPr>
          </a:p>
        </p:txBody>
      </p:sp>
      <p:graphicFrame>
        <p:nvGraphicFramePr>
          <p:cNvPr id="18" name="Diagram 17"/>
          <p:cNvGraphicFramePr/>
          <p:nvPr/>
        </p:nvGraphicFramePr>
        <p:xfrm>
          <a:off x="3733800" y="894080"/>
          <a:ext cx="5257800" cy="5201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5858470"/>
            <a:ext cx="8686800" cy="923330"/>
          </a:xfrm>
          <a:prstGeom prst="rect">
            <a:avLst/>
          </a:prstGeom>
          <a:noFill/>
        </p:spPr>
        <p:txBody>
          <a:bodyPr wrap="square" rtlCol="0">
            <a:spAutoFit/>
          </a:bodyPr>
          <a:lstStyle/>
          <a:p>
            <a:pPr marL="228600" indent="-228600">
              <a:buFont typeface="Arial" pitchFamily="34" charset="0"/>
              <a:buChar char="•"/>
            </a:pPr>
            <a:r>
              <a:rPr lang="en-US" b="1" dirty="0" smtClean="0">
                <a:solidFill>
                  <a:schemeClr val="bg1"/>
                </a:solidFill>
              </a:rPr>
              <a:t>Data Sources:</a:t>
            </a:r>
            <a:r>
              <a:rPr lang="en-US" dirty="0" smtClean="0">
                <a:solidFill>
                  <a:schemeClr val="bg1"/>
                </a:solidFill>
              </a:rPr>
              <a:t>  Ameriflux, PRISM, STATSGO, EPA-CMAQ, NED, NLCD2000, E&amp;S </a:t>
            </a:r>
            <a:r>
              <a:rPr lang="en-US" dirty="0" err="1" smtClean="0">
                <a:solidFill>
                  <a:schemeClr val="bg1"/>
                </a:solidFill>
              </a:rPr>
              <a:t>Env</a:t>
            </a:r>
            <a:r>
              <a:rPr lang="en-US" dirty="0" smtClean="0">
                <a:solidFill>
                  <a:schemeClr val="bg1"/>
                </a:solidFill>
              </a:rPr>
              <a:t> </a:t>
            </a:r>
            <a:r>
              <a:rPr lang="en-US" dirty="0" err="1" smtClean="0">
                <a:solidFill>
                  <a:schemeClr val="bg1"/>
                </a:solidFill>
              </a:rPr>
              <a:t>Chem</a:t>
            </a:r>
            <a:endParaRPr lang="en-US" dirty="0" smtClean="0">
              <a:solidFill>
                <a:schemeClr val="bg1"/>
              </a:solidFill>
            </a:endParaRPr>
          </a:p>
          <a:p>
            <a:pPr marL="228600" indent="-228600">
              <a:buFont typeface="Arial" pitchFamily="34" charset="0"/>
              <a:buChar char="•"/>
            </a:pPr>
            <a:r>
              <a:rPr lang="en-US" dirty="0" smtClean="0">
                <a:solidFill>
                  <a:schemeClr val="bg1"/>
                </a:solidFill>
              </a:rPr>
              <a:t>GS=local growing season, Pa=</a:t>
            </a:r>
            <a:r>
              <a:rPr lang="en-US" dirty="0" err="1" smtClean="0">
                <a:solidFill>
                  <a:schemeClr val="bg1"/>
                </a:solidFill>
              </a:rPr>
              <a:t>pascals</a:t>
            </a:r>
            <a:r>
              <a:rPr lang="en-US" dirty="0" smtClean="0">
                <a:solidFill>
                  <a:schemeClr val="bg1"/>
                </a:solidFill>
              </a:rPr>
              <a:t>, TMP=temperature, VPD=vapor press deficit, PCP=precipitation,  S=</a:t>
            </a:r>
            <a:r>
              <a:rPr lang="en-US" dirty="0" err="1" smtClean="0">
                <a:solidFill>
                  <a:schemeClr val="bg1"/>
                </a:solidFill>
              </a:rPr>
              <a:t>sulphur</a:t>
            </a:r>
            <a:r>
              <a:rPr lang="en-US" dirty="0" smtClean="0">
                <a:solidFill>
                  <a:schemeClr val="bg1"/>
                </a:solidFill>
              </a:rPr>
              <a:t>, GPP=gross primary productivity, Cont=continuous</a:t>
            </a:r>
            <a:endParaRPr lang="en-US" dirty="0">
              <a:solidFill>
                <a:schemeClr val="bg1"/>
              </a:solidFill>
            </a:endParaRPr>
          </a:p>
        </p:txBody>
      </p:sp>
      <p:sp>
        <p:nvSpPr>
          <p:cNvPr id="5" name="Title 1"/>
          <p:cNvSpPr>
            <a:spLocks noGrp="1"/>
          </p:cNvSpPr>
          <p:nvPr>
            <p:ph type="ctrTitle"/>
          </p:nvPr>
        </p:nvSpPr>
        <p:spPr>
          <a:xfrm>
            <a:off x="228600" y="76200"/>
            <a:ext cx="8610600" cy="1066800"/>
          </a:xfrm>
        </p:spPr>
        <p:txBody>
          <a:bodyPr>
            <a:noAutofit/>
          </a:bodyPr>
          <a:lstStyle/>
          <a:p>
            <a:r>
              <a:rPr lang="en-US" sz="3200" b="1" dirty="0" smtClean="0">
                <a:solidFill>
                  <a:srgbClr val="FFFF99"/>
                </a:solidFill>
                <a:latin typeface="Comic Sans MS" pitchFamily="66" charset="0"/>
              </a:rPr>
              <a:t>Results</a:t>
            </a:r>
            <a:r>
              <a:rPr lang="en-US" sz="2800" b="1" dirty="0" smtClean="0">
                <a:solidFill>
                  <a:srgbClr val="FFFF99"/>
                </a:solidFill>
                <a:latin typeface="Comic Sans MS" pitchFamily="66" charset="0"/>
              </a:rPr>
              <a:t/>
            </a:r>
            <a:br>
              <a:rPr lang="en-US" sz="2800" b="1" dirty="0" smtClean="0">
                <a:solidFill>
                  <a:srgbClr val="FFFF99"/>
                </a:solidFill>
                <a:latin typeface="Comic Sans MS" pitchFamily="66" charset="0"/>
              </a:rPr>
            </a:br>
            <a:r>
              <a:rPr lang="en-US" sz="2800" b="1" dirty="0" smtClean="0">
                <a:solidFill>
                  <a:schemeClr val="bg1"/>
                </a:solidFill>
                <a:latin typeface="Comic Sans MS" pitchFamily="66" charset="0"/>
              </a:rPr>
              <a:t>“</a:t>
            </a:r>
            <a:r>
              <a:rPr lang="en-US" sz="2800" dirty="0" smtClean="0">
                <a:solidFill>
                  <a:schemeClr val="bg1"/>
                </a:solidFill>
                <a:latin typeface="Comic Sans MS" pitchFamily="66" charset="0"/>
              </a:rPr>
              <a:t>Well-buffered”                    “Poorly buffered”</a:t>
            </a:r>
            <a:endParaRPr lang="en-US" sz="2800" dirty="0">
              <a:solidFill>
                <a:schemeClr val="bg1"/>
              </a:solidFill>
              <a:latin typeface="Comic Sans MS" pitchFamily="66" charset="0"/>
            </a:endParaRPr>
          </a:p>
        </p:txBody>
      </p:sp>
      <p:graphicFrame>
        <p:nvGraphicFramePr>
          <p:cNvPr id="7" name="Table 6"/>
          <p:cNvGraphicFramePr>
            <a:graphicFrameLocks noGrp="1"/>
          </p:cNvGraphicFramePr>
          <p:nvPr/>
        </p:nvGraphicFramePr>
        <p:xfrm>
          <a:off x="76201" y="1168908"/>
          <a:ext cx="8991855" cy="4622292"/>
        </p:xfrm>
        <a:graphic>
          <a:graphicData uri="http://schemas.openxmlformats.org/drawingml/2006/table">
            <a:tbl>
              <a:tblPr/>
              <a:tblGrid>
                <a:gridCol w="77051"/>
                <a:gridCol w="3219867"/>
                <a:gridCol w="1085541"/>
                <a:gridCol w="75560"/>
                <a:gridCol w="30476"/>
                <a:gridCol w="3369965"/>
                <a:gridCol w="1133395"/>
              </a:tblGrid>
              <a:tr h="381002">
                <a:tc>
                  <a:txBody>
                    <a:bodyPr/>
                    <a:lstStyle/>
                    <a:p>
                      <a:pPr marL="0" marR="0">
                        <a:lnSpc>
                          <a:spcPct val="115000"/>
                        </a:lnSpc>
                        <a:spcBef>
                          <a:spcPts val="0"/>
                        </a:spcBef>
                        <a:spcAft>
                          <a:spcPts val="1000"/>
                        </a:spcAft>
                      </a:pPr>
                      <a:endParaRPr lang="en-US" sz="2400" b="0" dirty="0">
                        <a:solidFill>
                          <a:schemeClr val="bg1"/>
                        </a:solidFill>
                        <a:latin typeface="Calibri"/>
                        <a:ea typeface="Calibri"/>
                        <a:cs typeface="Times New Roman"/>
                      </a:endParaRPr>
                    </a:p>
                  </a:txBody>
                  <a:tcPr marL="0" marR="0" marT="0" marB="0">
                    <a:lnL>
                      <a:noFill/>
                    </a:lnL>
                    <a:lnR>
                      <a:noFill/>
                    </a:lnR>
                    <a:lnT>
                      <a:noFill/>
                    </a:lnT>
                    <a:lnB>
                      <a:noFill/>
                    </a:lnB>
                    <a:solidFill>
                      <a:schemeClr val="accent1">
                        <a:lumMod val="75000"/>
                      </a:schemeClr>
                    </a:solidFill>
                  </a:tcPr>
                </a:tc>
                <a:tc>
                  <a:txBody>
                    <a:bodyPr/>
                    <a:lstStyle/>
                    <a:p>
                      <a:pPr marL="0" marR="0">
                        <a:lnSpc>
                          <a:spcPct val="115000"/>
                        </a:lnSpc>
                        <a:spcBef>
                          <a:spcPts val="0"/>
                        </a:spcBef>
                        <a:spcAft>
                          <a:spcPts val="1000"/>
                        </a:spcAft>
                      </a:pPr>
                      <a:r>
                        <a:rPr lang="en-US" sz="2400" b="0" dirty="0" err="1" smtClean="0">
                          <a:solidFill>
                            <a:schemeClr val="bg1"/>
                          </a:solidFill>
                          <a:latin typeface="Calibri"/>
                          <a:ea typeface="Calibri"/>
                          <a:cs typeface="Calibri"/>
                        </a:rPr>
                        <a:t>tRF</a:t>
                      </a:r>
                      <a:r>
                        <a:rPr lang="en-US" sz="2400" b="0" dirty="0" smtClean="0">
                          <a:solidFill>
                            <a:schemeClr val="bg1"/>
                          </a:solidFill>
                          <a:latin typeface="Calibri"/>
                          <a:ea typeface="Calibri"/>
                          <a:cs typeface="Calibri"/>
                        </a:rPr>
                        <a:t> model </a:t>
                      </a:r>
                      <a:r>
                        <a:rPr lang="en-US" sz="2400" b="0" dirty="0" err="1" smtClean="0">
                          <a:solidFill>
                            <a:schemeClr val="bg1"/>
                          </a:solidFill>
                          <a:latin typeface="Calibri"/>
                          <a:ea typeface="Calibri"/>
                          <a:cs typeface="Calibri"/>
                        </a:rPr>
                        <a:t>vars</a:t>
                      </a:r>
                      <a:endParaRPr lang="en-US" sz="2400" b="0" dirty="0">
                        <a:solidFill>
                          <a:schemeClr val="bg1"/>
                        </a:solidFill>
                        <a:latin typeface="Calibri"/>
                        <a:ea typeface="Calibri"/>
                        <a:cs typeface="Times New Roman"/>
                      </a:endParaRPr>
                    </a:p>
                  </a:txBody>
                  <a:tcPr marL="0" marR="0" marT="0" marB="0" anchor="b">
                    <a:lnL>
                      <a:noFill/>
                    </a:lnL>
                    <a:lnR>
                      <a:noFill/>
                    </a:lnR>
                    <a:lnT>
                      <a:noFill/>
                    </a:lnT>
                    <a:lnB>
                      <a:noFill/>
                    </a:lnB>
                    <a:solidFill>
                      <a:schemeClr val="accent1">
                        <a:lumMod val="75000"/>
                      </a:schemeClr>
                    </a:solidFill>
                  </a:tcPr>
                </a:tc>
                <a:tc>
                  <a:txBody>
                    <a:bodyPr/>
                    <a:lstStyle/>
                    <a:p>
                      <a:pPr marL="0" marR="0" algn="ctr">
                        <a:lnSpc>
                          <a:spcPct val="115000"/>
                        </a:lnSpc>
                        <a:spcBef>
                          <a:spcPts val="0"/>
                        </a:spcBef>
                        <a:spcAft>
                          <a:spcPts val="1000"/>
                        </a:spcAft>
                      </a:pPr>
                      <a:r>
                        <a:rPr lang="en-US" sz="2400" b="0" dirty="0" smtClean="0">
                          <a:solidFill>
                            <a:schemeClr val="bg1"/>
                          </a:solidFill>
                          <a:latin typeface="Calibri"/>
                          <a:ea typeface="Calibri"/>
                          <a:cs typeface="Calibri"/>
                        </a:rPr>
                        <a:t>Import</a:t>
                      </a:r>
                      <a:endParaRPr lang="en-US" sz="2400" b="0" dirty="0">
                        <a:solidFill>
                          <a:schemeClr val="bg1"/>
                        </a:solidFill>
                        <a:latin typeface="Calibri"/>
                        <a:ea typeface="Calibri"/>
                        <a:cs typeface="Times New Roman"/>
                      </a:endParaRPr>
                    </a:p>
                  </a:txBody>
                  <a:tcPr marL="0" marR="0" marT="0" marB="0" anchor="b">
                    <a:lnL>
                      <a:noFill/>
                    </a:lnL>
                    <a:lnR>
                      <a:noFill/>
                    </a:lnR>
                    <a:lnT>
                      <a:noFill/>
                    </a:lnT>
                    <a:lnB>
                      <a:noFill/>
                    </a:lnB>
                    <a:solidFill>
                      <a:schemeClr val="accent1">
                        <a:lumMod val="75000"/>
                      </a:schemeClr>
                    </a:solidFill>
                  </a:tcPr>
                </a:tc>
                <a:tc>
                  <a:txBody>
                    <a:bodyPr/>
                    <a:lstStyle/>
                    <a:p>
                      <a:pPr marL="0" marR="0">
                        <a:lnSpc>
                          <a:spcPct val="115000"/>
                        </a:lnSpc>
                        <a:spcBef>
                          <a:spcPts val="0"/>
                        </a:spcBef>
                        <a:spcAft>
                          <a:spcPts val="1000"/>
                        </a:spcAft>
                      </a:pPr>
                      <a:endParaRPr lang="en-US" sz="2400" b="0" dirty="0">
                        <a:solidFill>
                          <a:schemeClr val="bg1"/>
                        </a:solidFill>
                        <a:latin typeface="Calibri"/>
                        <a:ea typeface="Calibri"/>
                        <a:cs typeface="Times New Roman"/>
                      </a:endParaRPr>
                    </a:p>
                  </a:txBody>
                  <a:tcPr marL="0" marR="0" marT="0" marB="0" anchor="b">
                    <a:lnL>
                      <a:noFill/>
                    </a:lnL>
                    <a:lnR>
                      <a:noFill/>
                    </a:lnR>
                    <a:lnT>
                      <a:noFill/>
                    </a:lnT>
                    <a:lnB>
                      <a:noFill/>
                    </a:lnB>
                    <a:solidFill>
                      <a:schemeClr val="accent1">
                        <a:lumMod val="75000"/>
                      </a:schemeClr>
                    </a:solidFill>
                  </a:tcPr>
                </a:tc>
                <a:tc>
                  <a:txBody>
                    <a:bodyPr/>
                    <a:lstStyle/>
                    <a:p>
                      <a:pPr marL="0" marR="0">
                        <a:lnSpc>
                          <a:spcPct val="115000"/>
                        </a:lnSpc>
                        <a:spcBef>
                          <a:spcPts val="0"/>
                        </a:spcBef>
                        <a:spcAft>
                          <a:spcPts val="1000"/>
                        </a:spcAft>
                      </a:pPr>
                      <a:endParaRPr lang="en-US" sz="2400" b="0" dirty="0">
                        <a:solidFill>
                          <a:schemeClr val="bg1"/>
                        </a:solidFill>
                        <a:latin typeface="Calibri"/>
                        <a:ea typeface="Calibri"/>
                        <a:cs typeface="Times New Roman"/>
                      </a:endParaRPr>
                    </a:p>
                  </a:txBody>
                  <a:tcPr marL="2538" marR="2538" marT="2538" marB="0" anchor="b">
                    <a:lnL>
                      <a:noFill/>
                    </a:lnL>
                    <a:lnR>
                      <a:noFill/>
                    </a:lnR>
                    <a:lnT>
                      <a:noFill/>
                    </a:lnT>
                    <a:lnB>
                      <a:noFill/>
                    </a:lnB>
                    <a:solidFill>
                      <a:schemeClr val="accent1">
                        <a:lumMod val="75000"/>
                      </a:schemeClr>
                    </a:solidFill>
                  </a:tcPr>
                </a:tc>
                <a:tc>
                  <a:txBody>
                    <a:bodyPr/>
                    <a:lstStyle/>
                    <a:p>
                      <a:pPr marL="0" marR="0">
                        <a:lnSpc>
                          <a:spcPct val="115000"/>
                        </a:lnSpc>
                        <a:spcBef>
                          <a:spcPts val="0"/>
                        </a:spcBef>
                        <a:spcAft>
                          <a:spcPts val="1000"/>
                        </a:spcAft>
                      </a:pPr>
                      <a:r>
                        <a:rPr lang="en-US" sz="2400" b="0" dirty="0" err="1" smtClean="0">
                          <a:solidFill>
                            <a:schemeClr val="bg1"/>
                          </a:solidFill>
                          <a:latin typeface="Calibri"/>
                          <a:ea typeface="Calibri"/>
                          <a:cs typeface="Calibri"/>
                        </a:rPr>
                        <a:t>cRF</a:t>
                      </a:r>
                      <a:r>
                        <a:rPr lang="en-US" sz="2400" b="0" dirty="0" smtClean="0">
                          <a:solidFill>
                            <a:schemeClr val="bg1"/>
                          </a:solidFill>
                          <a:latin typeface="Calibri"/>
                          <a:ea typeface="Calibri"/>
                          <a:cs typeface="Calibri"/>
                        </a:rPr>
                        <a:t> model </a:t>
                      </a:r>
                      <a:r>
                        <a:rPr lang="en-US" sz="2400" b="0" dirty="0" err="1" smtClean="0">
                          <a:solidFill>
                            <a:schemeClr val="bg1"/>
                          </a:solidFill>
                          <a:latin typeface="Calibri"/>
                          <a:ea typeface="Calibri"/>
                          <a:cs typeface="Calibri"/>
                        </a:rPr>
                        <a:t>vars</a:t>
                      </a:r>
                      <a:endParaRPr lang="en-US" sz="2400" b="0" dirty="0">
                        <a:solidFill>
                          <a:schemeClr val="bg1"/>
                        </a:solidFill>
                        <a:latin typeface="Calibri"/>
                        <a:ea typeface="Calibri"/>
                        <a:cs typeface="Times New Roman"/>
                      </a:endParaRPr>
                    </a:p>
                  </a:txBody>
                  <a:tcPr marL="2538" marR="2538" marT="2538" marB="0" anchor="b">
                    <a:lnL>
                      <a:noFill/>
                    </a:lnL>
                    <a:lnR>
                      <a:noFill/>
                    </a:lnR>
                    <a:lnT>
                      <a:noFill/>
                    </a:lnT>
                    <a:lnB>
                      <a:noFill/>
                    </a:lnB>
                    <a:solidFill>
                      <a:schemeClr val="accent1">
                        <a:lumMod val="75000"/>
                      </a:schemeClr>
                    </a:solidFill>
                  </a:tcPr>
                </a:tc>
                <a:tc>
                  <a:txBody>
                    <a:bodyPr/>
                    <a:lstStyle/>
                    <a:p>
                      <a:pPr marL="0" marR="0" algn="ctr">
                        <a:lnSpc>
                          <a:spcPct val="115000"/>
                        </a:lnSpc>
                        <a:spcBef>
                          <a:spcPts val="0"/>
                        </a:spcBef>
                        <a:spcAft>
                          <a:spcPts val="1000"/>
                        </a:spcAft>
                      </a:pPr>
                      <a:r>
                        <a:rPr lang="en-US" sz="2400" b="0" dirty="0" smtClean="0">
                          <a:solidFill>
                            <a:schemeClr val="bg1"/>
                          </a:solidFill>
                          <a:latin typeface="Calibri"/>
                          <a:ea typeface="Calibri"/>
                          <a:cs typeface="Calibri"/>
                        </a:rPr>
                        <a:t>Import</a:t>
                      </a:r>
                      <a:endParaRPr lang="en-US" sz="2400" b="0" dirty="0">
                        <a:solidFill>
                          <a:schemeClr val="bg1"/>
                        </a:solidFill>
                        <a:latin typeface="Calibri"/>
                        <a:ea typeface="Calibri"/>
                        <a:cs typeface="Times New Roman"/>
                      </a:endParaRPr>
                    </a:p>
                  </a:txBody>
                  <a:tcPr marL="2538" marR="2538" marT="2538" marB="0" anchor="b">
                    <a:lnL>
                      <a:noFill/>
                    </a:lnL>
                    <a:lnR>
                      <a:noFill/>
                    </a:lnR>
                    <a:lnT>
                      <a:noFill/>
                    </a:lnT>
                    <a:lnB>
                      <a:noFill/>
                    </a:lnB>
                    <a:solidFill>
                      <a:schemeClr val="accent1">
                        <a:lumMod val="75000"/>
                      </a:schemeClr>
                    </a:solidFill>
                  </a:tcPr>
                </a:tc>
              </a:tr>
              <a:tr h="415040">
                <a:tc>
                  <a:txBody>
                    <a:bodyPr/>
                    <a:lstStyle/>
                    <a:p>
                      <a:pPr marL="0" marR="0">
                        <a:lnSpc>
                          <a:spcPct val="115000"/>
                        </a:lnSpc>
                        <a:spcBef>
                          <a:spcPts val="0"/>
                        </a:spcBef>
                        <a:spcAft>
                          <a:spcPts val="1000"/>
                        </a:spcAft>
                      </a:pPr>
                      <a:endParaRPr lang="en-US" sz="2000" b="1" dirty="0">
                        <a:solidFill>
                          <a:schemeClr val="tx1"/>
                        </a:solidFill>
                        <a:latin typeface="Calibri"/>
                        <a:ea typeface="Calibri"/>
                        <a:cs typeface="Times New Roman"/>
                      </a:endParaRPr>
                    </a:p>
                  </a:txBody>
                  <a:tcPr marL="0" marR="0" marT="0" marB="0">
                    <a:lnL>
                      <a:noFill/>
                    </a:lnL>
                    <a:lnR>
                      <a:noFill/>
                    </a:lnR>
                    <a:lnT>
                      <a:noFill/>
                    </a:lnT>
                    <a:lnB>
                      <a:noFill/>
                    </a:lnB>
                    <a:solidFill>
                      <a:schemeClr val="tx2">
                        <a:lumMod val="20000"/>
                        <a:lumOff val="80000"/>
                      </a:schemeClr>
                    </a:solidFill>
                  </a:tcPr>
                </a:tc>
                <a:tc>
                  <a:txBody>
                    <a:bodyPr/>
                    <a:lstStyle/>
                    <a:p>
                      <a:pPr marL="0" marR="0">
                        <a:lnSpc>
                          <a:spcPct val="115000"/>
                        </a:lnSpc>
                        <a:spcBef>
                          <a:spcPts val="0"/>
                        </a:spcBef>
                        <a:spcAft>
                          <a:spcPts val="1000"/>
                        </a:spcAft>
                      </a:pPr>
                      <a:r>
                        <a:rPr lang="en-US" sz="2100" b="0" dirty="0" smtClean="0">
                          <a:solidFill>
                            <a:schemeClr val="tx1"/>
                          </a:solidFill>
                          <a:latin typeface="Calibri"/>
                          <a:ea typeface="Calibri"/>
                          <a:cs typeface="Calibri"/>
                        </a:rPr>
                        <a:t>% area carbonate lithology</a:t>
                      </a:r>
                      <a:endParaRPr lang="en-US" sz="2100" b="0" dirty="0">
                        <a:solidFill>
                          <a:schemeClr val="tx1"/>
                        </a:solidFill>
                        <a:latin typeface="Calibri"/>
                        <a:ea typeface="Calibri"/>
                        <a:cs typeface="Times New Roman"/>
                      </a:endParaRPr>
                    </a:p>
                  </a:txBody>
                  <a:tcPr marL="0" marR="0" marT="0" marB="0">
                    <a:lnL>
                      <a:noFill/>
                    </a:lnL>
                    <a:lnR>
                      <a:noFill/>
                    </a:lnR>
                    <a:lnT>
                      <a:noFill/>
                    </a:lnT>
                    <a:lnB>
                      <a:noFill/>
                    </a:lnB>
                    <a:solidFill>
                      <a:schemeClr val="tx2">
                        <a:lumMod val="20000"/>
                        <a:lumOff val="80000"/>
                      </a:schemeClr>
                    </a:solidFill>
                  </a:tcPr>
                </a:tc>
                <a:tc>
                  <a:txBody>
                    <a:bodyPr/>
                    <a:lstStyle/>
                    <a:p>
                      <a:pPr marL="0" marR="0" algn="ctr">
                        <a:lnSpc>
                          <a:spcPct val="115000"/>
                        </a:lnSpc>
                        <a:spcBef>
                          <a:spcPts val="0"/>
                        </a:spcBef>
                        <a:spcAft>
                          <a:spcPts val="1000"/>
                        </a:spcAft>
                      </a:pPr>
                      <a:r>
                        <a:rPr lang="en-US" sz="2100" b="0" dirty="0">
                          <a:solidFill>
                            <a:schemeClr val="tx1"/>
                          </a:solidFill>
                          <a:latin typeface="Calibri"/>
                          <a:ea typeface="Calibri"/>
                          <a:cs typeface="Calibri"/>
                        </a:rPr>
                        <a:t>20.23</a:t>
                      </a:r>
                      <a:endParaRPr lang="en-US" sz="2100" b="0" dirty="0">
                        <a:solidFill>
                          <a:schemeClr val="tx1"/>
                        </a:solidFill>
                        <a:latin typeface="Calibri"/>
                        <a:ea typeface="Calibri"/>
                        <a:cs typeface="Times New Roman"/>
                      </a:endParaRPr>
                    </a:p>
                  </a:txBody>
                  <a:tcPr marL="0" marR="0" marT="0" marB="0">
                    <a:lnL>
                      <a:noFill/>
                    </a:lnL>
                    <a:lnR>
                      <a:noFill/>
                    </a:lnR>
                    <a:lnT>
                      <a:noFill/>
                    </a:lnT>
                    <a:lnB>
                      <a:noFill/>
                    </a:lnB>
                    <a:solidFill>
                      <a:schemeClr val="tx2">
                        <a:lumMod val="20000"/>
                        <a:lumOff val="80000"/>
                      </a:schemeClr>
                    </a:solidFill>
                  </a:tcPr>
                </a:tc>
                <a:tc>
                  <a:txBody>
                    <a:bodyPr/>
                    <a:lstStyle/>
                    <a:p>
                      <a:pPr marL="0" marR="0">
                        <a:lnSpc>
                          <a:spcPct val="115000"/>
                        </a:lnSpc>
                        <a:spcBef>
                          <a:spcPts val="0"/>
                        </a:spcBef>
                        <a:spcAft>
                          <a:spcPts val="1000"/>
                        </a:spcAft>
                      </a:pPr>
                      <a:endParaRPr lang="en-US" sz="2100" b="0" dirty="0">
                        <a:solidFill>
                          <a:schemeClr val="tx1"/>
                        </a:solidFill>
                        <a:latin typeface="Calibri"/>
                        <a:ea typeface="Calibri"/>
                        <a:cs typeface="Calibri"/>
                      </a:endParaRPr>
                    </a:p>
                  </a:txBody>
                  <a:tcPr marL="0" marR="0" marT="0" marB="0">
                    <a:lnL>
                      <a:noFill/>
                    </a:lnL>
                    <a:lnR>
                      <a:noFill/>
                    </a:lnR>
                    <a:lnT>
                      <a:noFill/>
                    </a:lnT>
                    <a:lnB>
                      <a:noFill/>
                    </a:lnB>
                    <a:solidFill>
                      <a:schemeClr val="accent1">
                        <a:lumMod val="75000"/>
                      </a:schemeClr>
                    </a:solidFill>
                  </a:tcPr>
                </a:tc>
                <a:tc>
                  <a:txBody>
                    <a:bodyPr/>
                    <a:lstStyle/>
                    <a:p>
                      <a:pPr marL="0" marR="0">
                        <a:lnSpc>
                          <a:spcPct val="115000"/>
                        </a:lnSpc>
                        <a:spcBef>
                          <a:spcPts val="0"/>
                        </a:spcBef>
                        <a:spcAft>
                          <a:spcPts val="1000"/>
                        </a:spcAft>
                      </a:pPr>
                      <a:endParaRPr lang="en-US" sz="2100" b="0" dirty="0">
                        <a:solidFill>
                          <a:schemeClr val="tx1"/>
                        </a:solidFill>
                        <a:latin typeface="Calibri"/>
                        <a:ea typeface="Calibri"/>
                        <a:cs typeface="Times New Roman"/>
                      </a:endParaRPr>
                    </a:p>
                  </a:txBody>
                  <a:tcPr marL="2538" marR="2538" marT="2538" marB="0">
                    <a:lnL>
                      <a:noFill/>
                    </a:lnL>
                    <a:lnR>
                      <a:noFill/>
                    </a:lnR>
                    <a:lnT>
                      <a:noFill/>
                    </a:lnT>
                    <a:lnB>
                      <a:noFill/>
                    </a:lnB>
                    <a:solidFill>
                      <a:schemeClr val="tx2">
                        <a:lumMod val="20000"/>
                        <a:lumOff val="80000"/>
                      </a:schemeClr>
                    </a:solidFill>
                  </a:tcPr>
                </a:tc>
                <a:tc>
                  <a:txBody>
                    <a:bodyPr/>
                    <a:lstStyle/>
                    <a:p>
                      <a:pPr marL="0" marR="0">
                        <a:lnSpc>
                          <a:spcPct val="115000"/>
                        </a:lnSpc>
                        <a:spcBef>
                          <a:spcPts val="0"/>
                        </a:spcBef>
                        <a:spcAft>
                          <a:spcPts val="1000"/>
                        </a:spcAft>
                      </a:pPr>
                      <a:r>
                        <a:rPr lang="en-US" sz="2100" b="0" dirty="0" smtClean="0">
                          <a:solidFill>
                            <a:schemeClr val="tx1"/>
                          </a:solidFill>
                          <a:latin typeface="Calibri"/>
                          <a:ea typeface="Calibri"/>
                          <a:cs typeface="Calibri"/>
                        </a:rPr>
                        <a:t>% area </a:t>
                      </a:r>
                      <a:r>
                        <a:rPr lang="en-US" sz="2100" b="0" dirty="0">
                          <a:solidFill>
                            <a:schemeClr val="tx1"/>
                          </a:solidFill>
                          <a:latin typeface="Calibri"/>
                          <a:ea typeface="Calibri"/>
                          <a:cs typeface="Calibri"/>
                        </a:rPr>
                        <a:t>siliceous </a:t>
                      </a:r>
                      <a:r>
                        <a:rPr lang="en-US" sz="2100" b="0" dirty="0" smtClean="0">
                          <a:solidFill>
                            <a:schemeClr val="tx1"/>
                          </a:solidFill>
                          <a:latin typeface="Calibri"/>
                          <a:ea typeface="Calibri"/>
                          <a:cs typeface="Calibri"/>
                        </a:rPr>
                        <a:t>lithology</a:t>
                      </a:r>
                      <a:endParaRPr lang="en-US" sz="2100" b="0" dirty="0">
                        <a:solidFill>
                          <a:schemeClr val="tx1"/>
                        </a:solidFill>
                        <a:latin typeface="Calibri"/>
                        <a:ea typeface="Calibri"/>
                        <a:cs typeface="Times New Roman"/>
                      </a:endParaRPr>
                    </a:p>
                  </a:txBody>
                  <a:tcPr marL="2538" marR="2538" marT="2538" marB="0">
                    <a:lnL>
                      <a:noFill/>
                    </a:lnL>
                    <a:lnR>
                      <a:noFill/>
                    </a:lnR>
                    <a:lnT>
                      <a:noFill/>
                    </a:lnT>
                    <a:lnB>
                      <a:noFill/>
                    </a:lnB>
                    <a:solidFill>
                      <a:schemeClr val="tx2">
                        <a:lumMod val="20000"/>
                        <a:lumOff val="80000"/>
                      </a:schemeClr>
                    </a:solidFill>
                  </a:tcPr>
                </a:tc>
                <a:tc>
                  <a:txBody>
                    <a:bodyPr/>
                    <a:lstStyle/>
                    <a:p>
                      <a:pPr marL="0" marR="0" algn="ctr">
                        <a:lnSpc>
                          <a:spcPct val="115000"/>
                        </a:lnSpc>
                        <a:spcBef>
                          <a:spcPts val="0"/>
                        </a:spcBef>
                        <a:spcAft>
                          <a:spcPts val="1000"/>
                        </a:spcAft>
                      </a:pPr>
                      <a:r>
                        <a:rPr lang="en-US" sz="2100" b="0" dirty="0">
                          <a:solidFill>
                            <a:schemeClr val="tx1"/>
                          </a:solidFill>
                          <a:latin typeface="Calibri"/>
                          <a:ea typeface="Calibri"/>
                          <a:cs typeface="Calibri"/>
                        </a:rPr>
                        <a:t>18.64</a:t>
                      </a:r>
                      <a:endParaRPr lang="en-US" sz="2100" b="0" dirty="0">
                        <a:solidFill>
                          <a:schemeClr val="tx1"/>
                        </a:solidFill>
                        <a:latin typeface="Calibri"/>
                        <a:ea typeface="Calibri"/>
                        <a:cs typeface="Times New Roman"/>
                      </a:endParaRPr>
                    </a:p>
                  </a:txBody>
                  <a:tcPr marL="2538" marR="2538" marT="2538" marB="0">
                    <a:lnL>
                      <a:noFill/>
                    </a:lnL>
                    <a:lnR>
                      <a:noFill/>
                    </a:lnR>
                    <a:lnT>
                      <a:noFill/>
                    </a:lnT>
                    <a:lnB>
                      <a:noFill/>
                    </a:lnB>
                    <a:solidFill>
                      <a:schemeClr val="tx2">
                        <a:lumMod val="20000"/>
                        <a:lumOff val="80000"/>
                      </a:schemeClr>
                    </a:solidFill>
                  </a:tcPr>
                </a:tc>
              </a:tr>
              <a:tr h="457200">
                <a:tc>
                  <a:txBody>
                    <a:bodyPr/>
                    <a:lstStyle/>
                    <a:p>
                      <a:pPr marL="0" marR="0">
                        <a:lnSpc>
                          <a:spcPct val="115000"/>
                        </a:lnSpc>
                        <a:spcBef>
                          <a:spcPts val="0"/>
                        </a:spcBef>
                        <a:spcAft>
                          <a:spcPts val="1000"/>
                        </a:spcAft>
                      </a:pPr>
                      <a:endParaRPr lang="en-US" sz="2000" b="1" dirty="0">
                        <a:solidFill>
                          <a:schemeClr val="tx1"/>
                        </a:solidFill>
                        <a:latin typeface="Calibri"/>
                        <a:ea typeface="Calibri"/>
                        <a:cs typeface="Times New Roman"/>
                      </a:endParaRPr>
                    </a:p>
                  </a:txBody>
                  <a:tcPr marL="0" marR="0" marT="0" marB="0">
                    <a:lnL>
                      <a:noFill/>
                    </a:lnL>
                    <a:lnR>
                      <a:noFill/>
                    </a:lnR>
                    <a:lnT>
                      <a:noFill/>
                    </a:lnT>
                    <a:lnB>
                      <a:noFill/>
                    </a:lnB>
                    <a:solidFill>
                      <a:schemeClr val="bg1"/>
                    </a:solidFill>
                  </a:tcPr>
                </a:tc>
                <a:tc>
                  <a:txBody>
                    <a:bodyPr/>
                    <a:lstStyle/>
                    <a:p>
                      <a:pPr marL="0" marR="0">
                        <a:lnSpc>
                          <a:spcPct val="115000"/>
                        </a:lnSpc>
                        <a:spcBef>
                          <a:spcPts val="0"/>
                        </a:spcBef>
                        <a:spcAft>
                          <a:spcPts val="1000"/>
                        </a:spcAft>
                      </a:pPr>
                      <a:r>
                        <a:rPr lang="en-US" sz="2100" b="0" dirty="0">
                          <a:solidFill>
                            <a:schemeClr val="tx1"/>
                          </a:solidFill>
                          <a:latin typeface="Calibri"/>
                          <a:ea typeface="Calibri"/>
                          <a:cs typeface="Calibri"/>
                        </a:rPr>
                        <a:t>Soil pH</a:t>
                      </a:r>
                      <a:endParaRPr lang="en-US" sz="2100" b="0" dirty="0">
                        <a:solidFill>
                          <a:schemeClr val="tx1"/>
                        </a:solidFill>
                        <a:latin typeface="Calibri"/>
                        <a:ea typeface="Calibri"/>
                        <a:cs typeface="Times New Roman"/>
                      </a:endParaRPr>
                    </a:p>
                  </a:txBody>
                  <a:tcPr marL="0" marR="0" marT="0" marB="0">
                    <a:lnL>
                      <a:noFill/>
                    </a:lnL>
                    <a:lnR>
                      <a:noFill/>
                    </a:lnR>
                    <a:lnT>
                      <a:noFill/>
                    </a:lnT>
                    <a:lnB>
                      <a:noFill/>
                    </a:lnB>
                    <a:solidFill>
                      <a:schemeClr val="bg1"/>
                    </a:solidFill>
                  </a:tcPr>
                </a:tc>
                <a:tc>
                  <a:txBody>
                    <a:bodyPr/>
                    <a:lstStyle/>
                    <a:p>
                      <a:pPr marL="0" marR="0" algn="ctr">
                        <a:lnSpc>
                          <a:spcPct val="115000"/>
                        </a:lnSpc>
                        <a:spcBef>
                          <a:spcPts val="0"/>
                        </a:spcBef>
                        <a:spcAft>
                          <a:spcPts val="1000"/>
                        </a:spcAft>
                      </a:pPr>
                      <a:r>
                        <a:rPr lang="en-US" sz="2100" b="0" dirty="0">
                          <a:solidFill>
                            <a:schemeClr val="tx1"/>
                          </a:solidFill>
                          <a:latin typeface="Calibri"/>
                          <a:ea typeface="Calibri"/>
                          <a:cs typeface="Calibri"/>
                        </a:rPr>
                        <a:t>12.20</a:t>
                      </a:r>
                      <a:endParaRPr lang="en-US" sz="2100" b="0" dirty="0">
                        <a:solidFill>
                          <a:schemeClr val="tx1"/>
                        </a:solidFill>
                        <a:latin typeface="Calibri"/>
                        <a:ea typeface="Calibri"/>
                        <a:cs typeface="Times New Roman"/>
                      </a:endParaRPr>
                    </a:p>
                  </a:txBody>
                  <a:tcPr marL="0" marR="0" marT="0" marB="0">
                    <a:lnL>
                      <a:noFill/>
                    </a:lnL>
                    <a:lnR>
                      <a:noFill/>
                    </a:lnR>
                    <a:lnT>
                      <a:noFill/>
                    </a:lnT>
                    <a:lnB>
                      <a:noFill/>
                    </a:lnB>
                    <a:solidFill>
                      <a:schemeClr val="bg1"/>
                    </a:solidFill>
                  </a:tcPr>
                </a:tc>
                <a:tc>
                  <a:txBody>
                    <a:bodyPr/>
                    <a:lstStyle/>
                    <a:p>
                      <a:pPr marL="0" marR="0">
                        <a:lnSpc>
                          <a:spcPct val="115000"/>
                        </a:lnSpc>
                        <a:spcBef>
                          <a:spcPts val="0"/>
                        </a:spcBef>
                        <a:spcAft>
                          <a:spcPts val="1000"/>
                        </a:spcAft>
                      </a:pPr>
                      <a:endParaRPr lang="en-US" sz="2100" b="0" dirty="0">
                        <a:solidFill>
                          <a:schemeClr val="tx1"/>
                        </a:solidFill>
                        <a:latin typeface="Calibri"/>
                        <a:ea typeface="Calibri"/>
                        <a:cs typeface="Calibri"/>
                      </a:endParaRPr>
                    </a:p>
                  </a:txBody>
                  <a:tcPr marL="0" marR="0" marT="0" marB="0">
                    <a:lnL>
                      <a:noFill/>
                    </a:lnL>
                    <a:lnR>
                      <a:noFill/>
                    </a:lnR>
                    <a:lnT>
                      <a:noFill/>
                    </a:lnT>
                    <a:lnB>
                      <a:noFill/>
                    </a:lnB>
                    <a:solidFill>
                      <a:schemeClr val="accent1">
                        <a:lumMod val="75000"/>
                      </a:schemeClr>
                    </a:solidFill>
                  </a:tcPr>
                </a:tc>
                <a:tc>
                  <a:txBody>
                    <a:bodyPr/>
                    <a:lstStyle/>
                    <a:p>
                      <a:pPr marL="0" marR="0">
                        <a:lnSpc>
                          <a:spcPct val="115000"/>
                        </a:lnSpc>
                        <a:spcBef>
                          <a:spcPts val="0"/>
                        </a:spcBef>
                        <a:spcAft>
                          <a:spcPts val="1000"/>
                        </a:spcAft>
                      </a:pPr>
                      <a:endParaRPr lang="en-US" sz="2100" b="0" dirty="0">
                        <a:solidFill>
                          <a:schemeClr val="tx1"/>
                        </a:solidFill>
                        <a:latin typeface="Calibri"/>
                        <a:ea typeface="Calibri"/>
                        <a:cs typeface="Times New Roman"/>
                      </a:endParaRPr>
                    </a:p>
                  </a:txBody>
                  <a:tcPr marL="2538" marR="2538" marT="2538" marB="0">
                    <a:lnL>
                      <a:noFill/>
                    </a:lnL>
                    <a:lnR>
                      <a:noFill/>
                    </a:lnR>
                    <a:lnT>
                      <a:noFill/>
                    </a:lnT>
                    <a:lnB>
                      <a:noFill/>
                    </a:lnB>
                    <a:solidFill>
                      <a:schemeClr val="bg1"/>
                    </a:solidFill>
                  </a:tcPr>
                </a:tc>
                <a:tc>
                  <a:txBody>
                    <a:bodyPr/>
                    <a:lstStyle/>
                    <a:p>
                      <a:pPr marL="0" marR="0">
                        <a:lnSpc>
                          <a:spcPct val="115000"/>
                        </a:lnSpc>
                        <a:spcBef>
                          <a:spcPts val="0"/>
                        </a:spcBef>
                        <a:spcAft>
                          <a:spcPts val="1000"/>
                        </a:spcAft>
                      </a:pPr>
                      <a:r>
                        <a:rPr lang="en-US" sz="2100" b="0" dirty="0" smtClean="0">
                          <a:solidFill>
                            <a:schemeClr val="tx1"/>
                          </a:solidFill>
                          <a:latin typeface="Calibri"/>
                          <a:ea typeface="Calibri"/>
                          <a:cs typeface="Calibri"/>
                        </a:rPr>
                        <a:t>Max </a:t>
                      </a:r>
                      <a:r>
                        <a:rPr lang="en-US" sz="2100" b="0" dirty="0">
                          <a:solidFill>
                            <a:schemeClr val="tx1"/>
                          </a:solidFill>
                          <a:latin typeface="Calibri"/>
                          <a:ea typeface="Calibri"/>
                          <a:cs typeface="Calibri"/>
                        </a:rPr>
                        <a:t>days </a:t>
                      </a:r>
                      <a:r>
                        <a:rPr lang="en-US" sz="2100" b="0" dirty="0" smtClean="0">
                          <a:solidFill>
                            <a:schemeClr val="tx1"/>
                          </a:solidFill>
                          <a:latin typeface="Calibri"/>
                          <a:ea typeface="Calibri"/>
                          <a:cs typeface="Calibri"/>
                        </a:rPr>
                        <a:t>w/o PCP </a:t>
                      </a:r>
                      <a:r>
                        <a:rPr lang="en-US" sz="2100" b="0" dirty="0">
                          <a:solidFill>
                            <a:schemeClr val="tx1"/>
                          </a:solidFill>
                          <a:latin typeface="Calibri"/>
                          <a:ea typeface="Calibri"/>
                          <a:cs typeface="Calibri"/>
                        </a:rPr>
                        <a:t>while </a:t>
                      </a:r>
                      <a:r>
                        <a:rPr lang="en-US" sz="2100" b="0" u="sng" dirty="0">
                          <a:solidFill>
                            <a:schemeClr val="tx1"/>
                          </a:solidFill>
                          <a:latin typeface="Calibri"/>
                          <a:ea typeface="Calibri"/>
                          <a:cs typeface="Calibri"/>
                        </a:rPr>
                        <a:t>&gt;</a:t>
                      </a:r>
                      <a:r>
                        <a:rPr lang="en-US" sz="2100" b="0" dirty="0">
                          <a:solidFill>
                            <a:schemeClr val="tx1"/>
                          </a:solidFill>
                          <a:latin typeface="Calibri"/>
                          <a:ea typeface="Calibri"/>
                          <a:cs typeface="Calibri"/>
                        </a:rPr>
                        <a:t>10</a:t>
                      </a:r>
                      <a:r>
                        <a:rPr lang="en-US" sz="2100" b="0" baseline="30000" dirty="0">
                          <a:solidFill>
                            <a:schemeClr val="tx1"/>
                          </a:solidFill>
                          <a:latin typeface="Calibri"/>
                          <a:ea typeface="Calibri"/>
                          <a:cs typeface="Calibri"/>
                        </a:rPr>
                        <a:t>o</a:t>
                      </a:r>
                      <a:r>
                        <a:rPr lang="en-US" sz="2100" b="0" dirty="0">
                          <a:solidFill>
                            <a:schemeClr val="tx1"/>
                          </a:solidFill>
                          <a:latin typeface="Calibri"/>
                          <a:ea typeface="Calibri"/>
                          <a:cs typeface="Calibri"/>
                        </a:rPr>
                        <a:t>C</a:t>
                      </a:r>
                      <a:endParaRPr lang="en-US" sz="2100" b="0" dirty="0">
                        <a:solidFill>
                          <a:schemeClr val="tx1"/>
                        </a:solidFill>
                        <a:latin typeface="Calibri"/>
                        <a:ea typeface="Calibri"/>
                        <a:cs typeface="Times New Roman"/>
                      </a:endParaRPr>
                    </a:p>
                  </a:txBody>
                  <a:tcPr marL="2538" marR="2538" marT="2538" marB="0">
                    <a:lnL>
                      <a:noFill/>
                    </a:lnL>
                    <a:lnR>
                      <a:noFill/>
                    </a:lnR>
                    <a:lnT>
                      <a:noFill/>
                    </a:lnT>
                    <a:lnB>
                      <a:noFill/>
                    </a:lnB>
                    <a:solidFill>
                      <a:schemeClr val="bg1"/>
                    </a:solidFill>
                  </a:tcPr>
                </a:tc>
                <a:tc>
                  <a:txBody>
                    <a:bodyPr/>
                    <a:lstStyle/>
                    <a:p>
                      <a:pPr marL="0" marR="0" algn="ctr">
                        <a:lnSpc>
                          <a:spcPct val="115000"/>
                        </a:lnSpc>
                        <a:spcBef>
                          <a:spcPts val="0"/>
                        </a:spcBef>
                        <a:spcAft>
                          <a:spcPts val="1000"/>
                        </a:spcAft>
                      </a:pPr>
                      <a:r>
                        <a:rPr lang="en-US" sz="2100" b="0" dirty="0">
                          <a:solidFill>
                            <a:schemeClr val="tx1"/>
                          </a:solidFill>
                          <a:latin typeface="Calibri"/>
                          <a:ea typeface="Calibri"/>
                          <a:cs typeface="Calibri"/>
                        </a:rPr>
                        <a:t>11.98</a:t>
                      </a:r>
                      <a:endParaRPr lang="en-US" sz="2100" b="0" dirty="0">
                        <a:solidFill>
                          <a:schemeClr val="tx1"/>
                        </a:solidFill>
                        <a:latin typeface="Calibri"/>
                        <a:ea typeface="Calibri"/>
                        <a:cs typeface="Times New Roman"/>
                      </a:endParaRPr>
                    </a:p>
                  </a:txBody>
                  <a:tcPr marL="2538" marR="2538" marT="2538" marB="0">
                    <a:lnL>
                      <a:noFill/>
                    </a:lnL>
                    <a:lnR>
                      <a:noFill/>
                    </a:lnR>
                    <a:lnT>
                      <a:noFill/>
                    </a:lnT>
                    <a:lnB>
                      <a:noFill/>
                    </a:lnB>
                    <a:solidFill>
                      <a:schemeClr val="bg1"/>
                    </a:solidFill>
                  </a:tcPr>
                </a:tc>
              </a:tr>
              <a:tr h="458137">
                <a:tc>
                  <a:txBody>
                    <a:bodyPr/>
                    <a:lstStyle/>
                    <a:p>
                      <a:pPr marL="0" marR="0">
                        <a:lnSpc>
                          <a:spcPct val="115000"/>
                        </a:lnSpc>
                        <a:spcBef>
                          <a:spcPts val="0"/>
                        </a:spcBef>
                        <a:spcAft>
                          <a:spcPts val="1000"/>
                        </a:spcAft>
                      </a:pPr>
                      <a:endParaRPr lang="en-US" sz="2000" b="1" dirty="0">
                        <a:solidFill>
                          <a:schemeClr val="tx1"/>
                        </a:solidFill>
                        <a:latin typeface="Calibri"/>
                        <a:ea typeface="Calibri"/>
                        <a:cs typeface="Times New Roman"/>
                      </a:endParaRPr>
                    </a:p>
                  </a:txBody>
                  <a:tcPr marL="0" marR="0" marT="0" marB="0">
                    <a:lnL>
                      <a:noFill/>
                    </a:lnL>
                    <a:lnR>
                      <a:noFill/>
                    </a:lnR>
                    <a:lnT>
                      <a:noFill/>
                    </a:lnT>
                    <a:lnB>
                      <a:noFill/>
                    </a:lnB>
                    <a:solidFill>
                      <a:schemeClr val="tx2">
                        <a:lumMod val="20000"/>
                        <a:lumOff val="80000"/>
                      </a:schemeClr>
                    </a:solidFill>
                  </a:tcPr>
                </a:tc>
                <a:tc>
                  <a:txBody>
                    <a:bodyPr/>
                    <a:lstStyle/>
                    <a:p>
                      <a:pPr marL="0" marR="0">
                        <a:lnSpc>
                          <a:spcPct val="115000"/>
                        </a:lnSpc>
                        <a:spcBef>
                          <a:spcPts val="0"/>
                        </a:spcBef>
                        <a:spcAft>
                          <a:spcPts val="1000"/>
                        </a:spcAft>
                      </a:pPr>
                      <a:r>
                        <a:rPr lang="en-US" sz="2100" b="0" dirty="0" smtClean="0">
                          <a:solidFill>
                            <a:schemeClr val="tx1"/>
                          </a:solidFill>
                          <a:latin typeface="Calibri"/>
                          <a:ea typeface="Calibri"/>
                          <a:cs typeface="Calibri"/>
                        </a:rPr>
                        <a:t>VPD days &lt;1000 Pa w/</a:t>
                      </a:r>
                      <a:r>
                        <a:rPr lang="en-US" sz="2100" b="0" u="sng" dirty="0" smtClean="0">
                          <a:solidFill>
                            <a:schemeClr val="tx1"/>
                          </a:solidFill>
                          <a:latin typeface="Calibri"/>
                          <a:ea typeface="Calibri"/>
                          <a:cs typeface="Calibri"/>
                        </a:rPr>
                        <a:t>&gt;</a:t>
                      </a:r>
                      <a:r>
                        <a:rPr lang="en-US" sz="2100" b="0" dirty="0" smtClean="0">
                          <a:solidFill>
                            <a:schemeClr val="tx1"/>
                          </a:solidFill>
                          <a:latin typeface="Calibri"/>
                          <a:ea typeface="Calibri"/>
                          <a:cs typeface="Calibri"/>
                        </a:rPr>
                        <a:t>10</a:t>
                      </a:r>
                      <a:r>
                        <a:rPr lang="en-US" sz="2100" b="0" baseline="30000" dirty="0" smtClean="0">
                          <a:solidFill>
                            <a:schemeClr val="tx1"/>
                          </a:solidFill>
                          <a:latin typeface="Calibri"/>
                          <a:ea typeface="Calibri"/>
                          <a:cs typeface="Calibri"/>
                        </a:rPr>
                        <a:t>o</a:t>
                      </a:r>
                      <a:r>
                        <a:rPr lang="en-US" sz="2100" b="0" dirty="0" smtClean="0">
                          <a:solidFill>
                            <a:schemeClr val="tx1"/>
                          </a:solidFill>
                          <a:latin typeface="Calibri"/>
                          <a:ea typeface="Calibri"/>
                          <a:cs typeface="Calibri"/>
                        </a:rPr>
                        <a:t>C</a:t>
                      </a:r>
                      <a:endParaRPr lang="en-US" sz="2100" b="0" dirty="0">
                        <a:solidFill>
                          <a:schemeClr val="tx1"/>
                        </a:solidFill>
                        <a:latin typeface="Calibri"/>
                        <a:ea typeface="Calibri"/>
                        <a:cs typeface="Times New Roman"/>
                      </a:endParaRPr>
                    </a:p>
                  </a:txBody>
                  <a:tcPr marL="0" marR="0" marT="0" marB="0">
                    <a:lnL>
                      <a:noFill/>
                    </a:lnL>
                    <a:lnR>
                      <a:noFill/>
                    </a:lnR>
                    <a:lnT>
                      <a:noFill/>
                    </a:lnT>
                    <a:lnB>
                      <a:noFill/>
                    </a:lnB>
                    <a:solidFill>
                      <a:schemeClr val="tx2">
                        <a:lumMod val="20000"/>
                        <a:lumOff val="80000"/>
                      </a:schemeClr>
                    </a:solidFill>
                  </a:tcPr>
                </a:tc>
                <a:tc>
                  <a:txBody>
                    <a:bodyPr/>
                    <a:lstStyle/>
                    <a:p>
                      <a:pPr marL="0" marR="0" algn="ctr">
                        <a:lnSpc>
                          <a:spcPct val="115000"/>
                        </a:lnSpc>
                        <a:spcBef>
                          <a:spcPts val="0"/>
                        </a:spcBef>
                        <a:spcAft>
                          <a:spcPts val="1000"/>
                        </a:spcAft>
                      </a:pPr>
                      <a:r>
                        <a:rPr lang="en-US" sz="2100" b="0" dirty="0">
                          <a:solidFill>
                            <a:schemeClr val="tx1"/>
                          </a:solidFill>
                          <a:latin typeface="Calibri"/>
                          <a:ea typeface="Calibri"/>
                          <a:cs typeface="Calibri"/>
                        </a:rPr>
                        <a:t>12.08</a:t>
                      </a:r>
                      <a:endParaRPr lang="en-US" sz="2100" b="0" dirty="0">
                        <a:solidFill>
                          <a:schemeClr val="tx1"/>
                        </a:solidFill>
                        <a:latin typeface="Calibri"/>
                        <a:ea typeface="Calibri"/>
                        <a:cs typeface="Times New Roman"/>
                      </a:endParaRPr>
                    </a:p>
                  </a:txBody>
                  <a:tcPr marL="0" marR="0" marT="0" marB="0">
                    <a:lnL>
                      <a:noFill/>
                    </a:lnL>
                    <a:lnR>
                      <a:noFill/>
                    </a:lnR>
                    <a:lnT>
                      <a:noFill/>
                    </a:lnT>
                    <a:lnB>
                      <a:noFill/>
                    </a:lnB>
                    <a:solidFill>
                      <a:schemeClr val="tx2">
                        <a:lumMod val="20000"/>
                        <a:lumOff val="80000"/>
                      </a:schemeClr>
                    </a:solidFill>
                  </a:tcPr>
                </a:tc>
                <a:tc>
                  <a:txBody>
                    <a:bodyPr/>
                    <a:lstStyle/>
                    <a:p>
                      <a:pPr marL="0" marR="0">
                        <a:lnSpc>
                          <a:spcPct val="115000"/>
                        </a:lnSpc>
                        <a:spcBef>
                          <a:spcPts val="0"/>
                        </a:spcBef>
                        <a:spcAft>
                          <a:spcPts val="1000"/>
                        </a:spcAft>
                      </a:pPr>
                      <a:endParaRPr lang="en-US" sz="2100" b="0">
                        <a:solidFill>
                          <a:schemeClr val="tx1"/>
                        </a:solidFill>
                        <a:latin typeface="Calibri"/>
                        <a:ea typeface="Calibri"/>
                        <a:cs typeface="Calibri"/>
                      </a:endParaRPr>
                    </a:p>
                  </a:txBody>
                  <a:tcPr marL="0" marR="0" marT="0" marB="0">
                    <a:lnL>
                      <a:noFill/>
                    </a:lnL>
                    <a:lnR>
                      <a:noFill/>
                    </a:lnR>
                    <a:lnT>
                      <a:noFill/>
                    </a:lnT>
                    <a:lnB>
                      <a:noFill/>
                    </a:lnB>
                    <a:solidFill>
                      <a:schemeClr val="accent1">
                        <a:lumMod val="75000"/>
                      </a:schemeClr>
                    </a:solidFill>
                  </a:tcPr>
                </a:tc>
                <a:tc>
                  <a:txBody>
                    <a:bodyPr/>
                    <a:lstStyle/>
                    <a:p>
                      <a:pPr marL="0" marR="0">
                        <a:lnSpc>
                          <a:spcPct val="115000"/>
                        </a:lnSpc>
                        <a:spcBef>
                          <a:spcPts val="0"/>
                        </a:spcBef>
                        <a:spcAft>
                          <a:spcPts val="1000"/>
                        </a:spcAft>
                      </a:pPr>
                      <a:endParaRPr lang="en-US" sz="2100" b="0" dirty="0">
                        <a:solidFill>
                          <a:schemeClr val="tx1"/>
                        </a:solidFill>
                        <a:latin typeface="Calibri"/>
                        <a:ea typeface="Calibri"/>
                        <a:cs typeface="Times New Roman"/>
                      </a:endParaRPr>
                    </a:p>
                  </a:txBody>
                  <a:tcPr marL="2538" marR="2538" marT="2538" marB="0">
                    <a:lnL>
                      <a:noFill/>
                    </a:lnL>
                    <a:lnR>
                      <a:noFill/>
                    </a:lnR>
                    <a:lnT>
                      <a:noFill/>
                    </a:lnT>
                    <a:lnB>
                      <a:noFill/>
                    </a:lnB>
                    <a:solidFill>
                      <a:schemeClr val="tx2">
                        <a:lumMod val="20000"/>
                        <a:lumOff val="80000"/>
                      </a:schemeClr>
                    </a:solidFill>
                  </a:tcPr>
                </a:tc>
                <a:tc>
                  <a:txBody>
                    <a:bodyPr/>
                    <a:lstStyle/>
                    <a:p>
                      <a:pPr marL="0" marR="0">
                        <a:lnSpc>
                          <a:spcPct val="115000"/>
                        </a:lnSpc>
                        <a:spcBef>
                          <a:spcPts val="0"/>
                        </a:spcBef>
                        <a:spcAft>
                          <a:spcPts val="1000"/>
                        </a:spcAft>
                      </a:pPr>
                      <a:r>
                        <a:rPr lang="en-US" sz="2100" b="0" dirty="0">
                          <a:solidFill>
                            <a:schemeClr val="tx1"/>
                          </a:solidFill>
                          <a:latin typeface="Calibri"/>
                          <a:ea typeface="Calibri"/>
                          <a:cs typeface="Calibri"/>
                        </a:rPr>
                        <a:t>Mean </a:t>
                      </a:r>
                      <a:r>
                        <a:rPr lang="en-US" sz="2100" b="0" dirty="0" smtClean="0">
                          <a:solidFill>
                            <a:schemeClr val="tx1"/>
                          </a:solidFill>
                          <a:latin typeface="Calibri"/>
                          <a:ea typeface="Calibri"/>
                          <a:cs typeface="Calibri"/>
                        </a:rPr>
                        <a:t>GS </a:t>
                      </a:r>
                      <a:r>
                        <a:rPr lang="en-US" sz="2100" b="0" dirty="0">
                          <a:solidFill>
                            <a:schemeClr val="tx1"/>
                          </a:solidFill>
                          <a:latin typeface="Calibri"/>
                          <a:ea typeface="Calibri"/>
                          <a:cs typeface="Calibri"/>
                        </a:rPr>
                        <a:t>days </a:t>
                      </a:r>
                      <a:r>
                        <a:rPr lang="en-US" sz="2100" b="0" dirty="0" smtClean="0">
                          <a:solidFill>
                            <a:schemeClr val="tx1"/>
                          </a:solidFill>
                          <a:latin typeface="Calibri"/>
                          <a:ea typeface="Calibri"/>
                          <a:cs typeface="Calibri"/>
                        </a:rPr>
                        <a:t>&gt; 32.2</a:t>
                      </a:r>
                      <a:r>
                        <a:rPr lang="en-US" sz="2100" b="0" baseline="30000" dirty="0" smtClean="0">
                          <a:solidFill>
                            <a:schemeClr val="tx1"/>
                          </a:solidFill>
                          <a:latin typeface="Calibri"/>
                          <a:ea typeface="Calibri"/>
                          <a:cs typeface="Calibri"/>
                        </a:rPr>
                        <a:t>o</a:t>
                      </a:r>
                      <a:r>
                        <a:rPr lang="en-US" sz="2100" b="0" dirty="0" smtClean="0">
                          <a:solidFill>
                            <a:schemeClr val="tx1"/>
                          </a:solidFill>
                          <a:latin typeface="Calibri"/>
                          <a:ea typeface="Calibri"/>
                          <a:cs typeface="Calibri"/>
                        </a:rPr>
                        <a:t>C </a:t>
                      </a:r>
                      <a:endParaRPr lang="en-US" sz="2100" b="0" dirty="0">
                        <a:solidFill>
                          <a:schemeClr val="tx1"/>
                        </a:solidFill>
                        <a:latin typeface="Calibri"/>
                        <a:ea typeface="Calibri"/>
                        <a:cs typeface="Times New Roman"/>
                      </a:endParaRPr>
                    </a:p>
                  </a:txBody>
                  <a:tcPr marL="2538" marR="2538" marT="2538" marB="0">
                    <a:lnL>
                      <a:noFill/>
                    </a:lnL>
                    <a:lnR>
                      <a:noFill/>
                    </a:lnR>
                    <a:lnT>
                      <a:noFill/>
                    </a:lnT>
                    <a:lnB>
                      <a:noFill/>
                    </a:lnB>
                    <a:solidFill>
                      <a:schemeClr val="tx2">
                        <a:lumMod val="20000"/>
                        <a:lumOff val="80000"/>
                      </a:schemeClr>
                    </a:solidFill>
                  </a:tcPr>
                </a:tc>
                <a:tc>
                  <a:txBody>
                    <a:bodyPr/>
                    <a:lstStyle/>
                    <a:p>
                      <a:pPr marL="0" marR="0" algn="ctr">
                        <a:lnSpc>
                          <a:spcPct val="115000"/>
                        </a:lnSpc>
                        <a:spcBef>
                          <a:spcPts val="0"/>
                        </a:spcBef>
                        <a:spcAft>
                          <a:spcPts val="1000"/>
                        </a:spcAft>
                      </a:pPr>
                      <a:r>
                        <a:rPr lang="en-US" sz="2100" b="0" dirty="0">
                          <a:solidFill>
                            <a:schemeClr val="tx1"/>
                          </a:solidFill>
                          <a:latin typeface="Calibri"/>
                          <a:ea typeface="Calibri"/>
                          <a:cs typeface="Calibri"/>
                        </a:rPr>
                        <a:t>11.51</a:t>
                      </a:r>
                      <a:endParaRPr lang="en-US" sz="2100" b="0" dirty="0">
                        <a:solidFill>
                          <a:schemeClr val="tx1"/>
                        </a:solidFill>
                        <a:latin typeface="Calibri"/>
                        <a:ea typeface="Calibri"/>
                        <a:cs typeface="Times New Roman"/>
                      </a:endParaRPr>
                    </a:p>
                  </a:txBody>
                  <a:tcPr marL="2538" marR="2538" marT="2538" marB="0">
                    <a:lnL>
                      <a:noFill/>
                    </a:lnL>
                    <a:lnR>
                      <a:noFill/>
                    </a:lnR>
                    <a:lnT>
                      <a:noFill/>
                    </a:lnT>
                    <a:lnB>
                      <a:noFill/>
                    </a:lnB>
                    <a:solidFill>
                      <a:schemeClr val="tx2">
                        <a:lumMod val="20000"/>
                        <a:lumOff val="80000"/>
                      </a:schemeClr>
                    </a:solidFill>
                  </a:tcPr>
                </a:tc>
              </a:tr>
              <a:tr h="380063">
                <a:tc>
                  <a:txBody>
                    <a:bodyPr/>
                    <a:lstStyle/>
                    <a:p>
                      <a:pPr marL="0" marR="0">
                        <a:lnSpc>
                          <a:spcPct val="115000"/>
                        </a:lnSpc>
                        <a:spcBef>
                          <a:spcPts val="0"/>
                        </a:spcBef>
                        <a:spcAft>
                          <a:spcPts val="1000"/>
                        </a:spcAft>
                      </a:pPr>
                      <a:endParaRPr lang="en-US" sz="2000" b="1" dirty="0">
                        <a:solidFill>
                          <a:schemeClr val="tx1"/>
                        </a:solidFill>
                        <a:latin typeface="Calibri"/>
                        <a:ea typeface="Calibri"/>
                        <a:cs typeface="Times New Roman"/>
                      </a:endParaRPr>
                    </a:p>
                  </a:txBody>
                  <a:tcPr marL="0" marR="0" marT="0" marB="0">
                    <a:lnL>
                      <a:noFill/>
                    </a:lnL>
                    <a:lnR>
                      <a:noFill/>
                    </a:lnR>
                    <a:lnT>
                      <a:noFill/>
                    </a:lnT>
                    <a:lnB>
                      <a:noFill/>
                    </a:lnB>
                    <a:solidFill>
                      <a:schemeClr val="bg1"/>
                    </a:solidFill>
                  </a:tcPr>
                </a:tc>
                <a:tc>
                  <a:txBody>
                    <a:bodyPr/>
                    <a:lstStyle/>
                    <a:p>
                      <a:pPr marL="0" marR="0">
                        <a:lnSpc>
                          <a:spcPct val="115000"/>
                        </a:lnSpc>
                        <a:spcBef>
                          <a:spcPts val="0"/>
                        </a:spcBef>
                        <a:spcAft>
                          <a:spcPts val="1000"/>
                        </a:spcAft>
                      </a:pPr>
                      <a:r>
                        <a:rPr lang="en-US" sz="2100" b="0" dirty="0" smtClean="0">
                          <a:solidFill>
                            <a:schemeClr val="tx1"/>
                          </a:solidFill>
                          <a:latin typeface="Calibri"/>
                          <a:ea typeface="Calibri"/>
                          <a:cs typeface="Calibri"/>
                        </a:rPr>
                        <a:t>GS diurnal</a:t>
                      </a:r>
                      <a:r>
                        <a:rPr lang="en-US" sz="2100" b="0" baseline="0" dirty="0" smtClean="0">
                          <a:solidFill>
                            <a:schemeClr val="tx1"/>
                          </a:solidFill>
                          <a:latin typeface="Calibri"/>
                          <a:ea typeface="Calibri"/>
                          <a:cs typeface="Calibri"/>
                        </a:rPr>
                        <a:t> surface </a:t>
                      </a:r>
                      <a:r>
                        <a:rPr lang="en-US" sz="2100" b="0" dirty="0" smtClean="0">
                          <a:solidFill>
                            <a:schemeClr val="tx1"/>
                          </a:solidFill>
                          <a:latin typeface="Calibri"/>
                          <a:ea typeface="Calibri"/>
                          <a:cs typeface="Calibri"/>
                        </a:rPr>
                        <a:t>TMP diff </a:t>
                      </a:r>
                      <a:endParaRPr lang="en-US" sz="2100" b="0" dirty="0">
                        <a:solidFill>
                          <a:schemeClr val="tx1"/>
                        </a:solidFill>
                        <a:latin typeface="Calibri"/>
                        <a:ea typeface="Calibri"/>
                        <a:cs typeface="Times New Roman"/>
                      </a:endParaRPr>
                    </a:p>
                  </a:txBody>
                  <a:tcPr marL="0" marR="0" marT="0" marB="0">
                    <a:lnL>
                      <a:noFill/>
                    </a:lnL>
                    <a:lnR>
                      <a:noFill/>
                    </a:lnR>
                    <a:lnT>
                      <a:noFill/>
                    </a:lnT>
                    <a:lnB>
                      <a:noFill/>
                    </a:lnB>
                    <a:solidFill>
                      <a:schemeClr val="bg1"/>
                    </a:solidFill>
                  </a:tcPr>
                </a:tc>
                <a:tc>
                  <a:txBody>
                    <a:bodyPr/>
                    <a:lstStyle/>
                    <a:p>
                      <a:pPr marL="0" marR="0" algn="ctr">
                        <a:lnSpc>
                          <a:spcPct val="115000"/>
                        </a:lnSpc>
                        <a:spcBef>
                          <a:spcPts val="0"/>
                        </a:spcBef>
                        <a:spcAft>
                          <a:spcPts val="1000"/>
                        </a:spcAft>
                      </a:pPr>
                      <a:r>
                        <a:rPr lang="en-US" sz="2100" b="0" dirty="0">
                          <a:solidFill>
                            <a:schemeClr val="tx1"/>
                          </a:solidFill>
                          <a:latin typeface="Calibri"/>
                          <a:ea typeface="Calibri"/>
                          <a:cs typeface="Calibri"/>
                        </a:rPr>
                        <a:t>10.68</a:t>
                      </a:r>
                      <a:endParaRPr lang="en-US" sz="2100" b="0" dirty="0">
                        <a:solidFill>
                          <a:schemeClr val="tx1"/>
                        </a:solidFill>
                        <a:latin typeface="Calibri"/>
                        <a:ea typeface="Calibri"/>
                        <a:cs typeface="Times New Roman"/>
                      </a:endParaRPr>
                    </a:p>
                  </a:txBody>
                  <a:tcPr marL="0" marR="0" marT="0" marB="0">
                    <a:lnL>
                      <a:noFill/>
                    </a:lnL>
                    <a:lnR>
                      <a:noFill/>
                    </a:lnR>
                    <a:lnT>
                      <a:noFill/>
                    </a:lnT>
                    <a:lnB>
                      <a:noFill/>
                    </a:lnB>
                    <a:solidFill>
                      <a:schemeClr val="bg1"/>
                    </a:solidFill>
                  </a:tcPr>
                </a:tc>
                <a:tc>
                  <a:txBody>
                    <a:bodyPr/>
                    <a:lstStyle/>
                    <a:p>
                      <a:pPr marL="0" marR="0">
                        <a:lnSpc>
                          <a:spcPct val="115000"/>
                        </a:lnSpc>
                        <a:spcBef>
                          <a:spcPts val="0"/>
                        </a:spcBef>
                        <a:spcAft>
                          <a:spcPts val="1000"/>
                        </a:spcAft>
                      </a:pPr>
                      <a:endParaRPr lang="en-US" sz="2100" b="0" dirty="0">
                        <a:solidFill>
                          <a:schemeClr val="tx1"/>
                        </a:solidFill>
                        <a:latin typeface="Calibri"/>
                        <a:ea typeface="Calibri"/>
                        <a:cs typeface="Calibri"/>
                      </a:endParaRPr>
                    </a:p>
                  </a:txBody>
                  <a:tcPr marL="0" marR="0" marT="0" marB="0">
                    <a:lnL>
                      <a:noFill/>
                    </a:lnL>
                    <a:lnR>
                      <a:noFill/>
                    </a:lnR>
                    <a:lnT>
                      <a:noFill/>
                    </a:lnT>
                    <a:lnB>
                      <a:noFill/>
                    </a:lnB>
                    <a:solidFill>
                      <a:schemeClr val="accent1">
                        <a:lumMod val="75000"/>
                      </a:schemeClr>
                    </a:solidFill>
                  </a:tcPr>
                </a:tc>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endParaRPr lang="en-US" sz="2100" b="0" dirty="0" smtClean="0">
                        <a:solidFill>
                          <a:schemeClr val="tx1"/>
                        </a:solidFill>
                        <a:latin typeface="+mn-lt"/>
                        <a:ea typeface="Calibri"/>
                        <a:cs typeface="Times New Roman"/>
                      </a:endParaRPr>
                    </a:p>
                  </a:txBody>
                  <a:tcPr marL="2538" marR="2538" marT="2538" marB="0">
                    <a:lnL>
                      <a:noFill/>
                    </a:lnL>
                    <a:lnR>
                      <a:noFill/>
                    </a:lnR>
                    <a:lnT>
                      <a:noFill/>
                    </a:lnT>
                    <a:lnB>
                      <a:noFill/>
                    </a:lnB>
                    <a:solidFill>
                      <a:schemeClr val="bg1"/>
                    </a:solidFill>
                  </a:tcPr>
                </a:tc>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lang="en-US" sz="2100" b="0" dirty="0" smtClean="0">
                          <a:solidFill>
                            <a:schemeClr val="tx1"/>
                          </a:solidFill>
                          <a:latin typeface="+mn-lt"/>
                          <a:ea typeface="Calibri"/>
                          <a:cs typeface="Calibri"/>
                        </a:rPr>
                        <a:t>VPD days &lt;1000 Pa w/</a:t>
                      </a:r>
                      <a:r>
                        <a:rPr lang="en-US" sz="2100" b="0" u="sng" dirty="0" smtClean="0">
                          <a:solidFill>
                            <a:schemeClr val="tx1"/>
                          </a:solidFill>
                          <a:latin typeface="+mn-lt"/>
                          <a:ea typeface="Calibri"/>
                          <a:cs typeface="Calibri"/>
                        </a:rPr>
                        <a:t>&gt;</a:t>
                      </a:r>
                      <a:r>
                        <a:rPr lang="en-US" sz="2100" b="0" dirty="0" smtClean="0">
                          <a:solidFill>
                            <a:schemeClr val="tx1"/>
                          </a:solidFill>
                          <a:latin typeface="+mn-lt"/>
                          <a:ea typeface="Calibri"/>
                          <a:cs typeface="Calibri"/>
                        </a:rPr>
                        <a:t>10</a:t>
                      </a:r>
                      <a:r>
                        <a:rPr lang="en-US" sz="2100" b="0" baseline="30000" dirty="0" smtClean="0">
                          <a:solidFill>
                            <a:schemeClr val="tx1"/>
                          </a:solidFill>
                          <a:latin typeface="+mn-lt"/>
                          <a:ea typeface="Calibri"/>
                          <a:cs typeface="Calibri"/>
                        </a:rPr>
                        <a:t>o</a:t>
                      </a:r>
                      <a:r>
                        <a:rPr lang="en-US" sz="2100" b="0" dirty="0" smtClean="0">
                          <a:solidFill>
                            <a:schemeClr val="tx1"/>
                          </a:solidFill>
                          <a:latin typeface="+mn-lt"/>
                          <a:ea typeface="Calibri"/>
                          <a:cs typeface="Calibri"/>
                        </a:rPr>
                        <a:t>C</a:t>
                      </a:r>
                      <a:endParaRPr lang="en-US" sz="2100" b="0" dirty="0" smtClean="0">
                        <a:solidFill>
                          <a:schemeClr val="tx1"/>
                        </a:solidFill>
                        <a:latin typeface="+mn-lt"/>
                        <a:ea typeface="Calibri"/>
                        <a:cs typeface="Times New Roman"/>
                      </a:endParaRPr>
                    </a:p>
                  </a:txBody>
                  <a:tcPr marL="2538" marR="2538" marT="2538" marB="0">
                    <a:lnL>
                      <a:noFill/>
                    </a:lnL>
                    <a:lnR>
                      <a:noFill/>
                    </a:lnR>
                    <a:lnT>
                      <a:noFill/>
                    </a:lnT>
                    <a:lnB>
                      <a:noFill/>
                    </a:lnB>
                    <a:solidFill>
                      <a:schemeClr val="bg1"/>
                    </a:solidFill>
                  </a:tcPr>
                </a:tc>
                <a:tc>
                  <a:txBody>
                    <a:bodyPr/>
                    <a:lstStyle/>
                    <a:p>
                      <a:pPr marL="0" marR="0" algn="ctr">
                        <a:lnSpc>
                          <a:spcPct val="115000"/>
                        </a:lnSpc>
                        <a:spcBef>
                          <a:spcPts val="0"/>
                        </a:spcBef>
                        <a:spcAft>
                          <a:spcPts val="1000"/>
                        </a:spcAft>
                      </a:pPr>
                      <a:r>
                        <a:rPr lang="en-US" sz="2100" b="0" dirty="0">
                          <a:solidFill>
                            <a:schemeClr val="tx1"/>
                          </a:solidFill>
                          <a:latin typeface="Calibri"/>
                          <a:ea typeface="Calibri"/>
                          <a:cs typeface="Calibri"/>
                        </a:rPr>
                        <a:t>9.24</a:t>
                      </a:r>
                      <a:endParaRPr lang="en-US" sz="2100" b="0" dirty="0">
                        <a:solidFill>
                          <a:schemeClr val="tx1"/>
                        </a:solidFill>
                        <a:latin typeface="Calibri"/>
                        <a:ea typeface="Calibri"/>
                        <a:cs typeface="Times New Roman"/>
                      </a:endParaRPr>
                    </a:p>
                  </a:txBody>
                  <a:tcPr marL="2538" marR="2538" marT="2538" marB="0">
                    <a:lnL>
                      <a:noFill/>
                    </a:lnL>
                    <a:lnR>
                      <a:noFill/>
                    </a:lnR>
                    <a:lnT>
                      <a:noFill/>
                    </a:lnT>
                    <a:lnB>
                      <a:noFill/>
                    </a:lnB>
                    <a:solidFill>
                      <a:schemeClr val="bg1"/>
                    </a:solidFill>
                  </a:tcPr>
                </a:tc>
              </a:tr>
              <a:tr h="411353">
                <a:tc>
                  <a:txBody>
                    <a:bodyPr/>
                    <a:lstStyle/>
                    <a:p>
                      <a:pPr marL="0" marR="0">
                        <a:lnSpc>
                          <a:spcPct val="115000"/>
                        </a:lnSpc>
                        <a:spcBef>
                          <a:spcPts val="0"/>
                        </a:spcBef>
                        <a:spcAft>
                          <a:spcPts val="1000"/>
                        </a:spcAft>
                      </a:pPr>
                      <a:endParaRPr lang="en-US" sz="2000" b="1" dirty="0">
                        <a:solidFill>
                          <a:schemeClr val="tx1"/>
                        </a:solidFill>
                        <a:latin typeface="Calibri"/>
                        <a:ea typeface="Calibri"/>
                        <a:cs typeface="Times New Roman"/>
                      </a:endParaRPr>
                    </a:p>
                  </a:txBody>
                  <a:tcPr marL="0" marR="0" marT="0" marB="0">
                    <a:lnL>
                      <a:noFill/>
                    </a:lnL>
                    <a:lnR>
                      <a:noFill/>
                    </a:lnR>
                    <a:lnT>
                      <a:noFill/>
                    </a:lnT>
                    <a:lnB>
                      <a:noFill/>
                    </a:lnB>
                    <a:solidFill>
                      <a:schemeClr val="tx2">
                        <a:lumMod val="20000"/>
                        <a:lumOff val="80000"/>
                      </a:schemeClr>
                    </a:solidFill>
                  </a:tcPr>
                </a:tc>
                <a:tc>
                  <a:txBody>
                    <a:bodyPr/>
                    <a:lstStyle/>
                    <a:p>
                      <a:pPr marL="0" marR="0">
                        <a:lnSpc>
                          <a:spcPct val="115000"/>
                        </a:lnSpc>
                        <a:spcBef>
                          <a:spcPts val="0"/>
                        </a:spcBef>
                        <a:spcAft>
                          <a:spcPts val="1000"/>
                        </a:spcAft>
                      </a:pPr>
                      <a:r>
                        <a:rPr lang="en-US" sz="2100" b="0" dirty="0" smtClean="0">
                          <a:solidFill>
                            <a:schemeClr val="tx1"/>
                          </a:solidFill>
                          <a:latin typeface="Calibri"/>
                          <a:ea typeface="Calibri"/>
                          <a:cs typeface="Calibri"/>
                        </a:rPr>
                        <a:t>%</a:t>
                      </a:r>
                      <a:r>
                        <a:rPr lang="en-US" sz="2100" b="0" baseline="0" dirty="0" smtClean="0">
                          <a:solidFill>
                            <a:schemeClr val="tx1"/>
                          </a:solidFill>
                          <a:latin typeface="Calibri"/>
                          <a:ea typeface="Calibri"/>
                          <a:cs typeface="Calibri"/>
                        </a:rPr>
                        <a:t> a</a:t>
                      </a:r>
                      <a:r>
                        <a:rPr lang="en-US" sz="2100" b="0" dirty="0" smtClean="0">
                          <a:solidFill>
                            <a:schemeClr val="tx1"/>
                          </a:solidFill>
                          <a:latin typeface="Calibri"/>
                          <a:ea typeface="Calibri"/>
                          <a:cs typeface="Calibri"/>
                        </a:rPr>
                        <a:t>rea public </a:t>
                      </a:r>
                      <a:r>
                        <a:rPr lang="en-US" sz="2100" b="0" dirty="0">
                          <a:solidFill>
                            <a:schemeClr val="tx1"/>
                          </a:solidFill>
                          <a:latin typeface="Calibri"/>
                          <a:ea typeface="Calibri"/>
                          <a:cs typeface="Calibri"/>
                        </a:rPr>
                        <a:t>ownership</a:t>
                      </a:r>
                      <a:endParaRPr lang="en-US" sz="2100" b="0" dirty="0">
                        <a:solidFill>
                          <a:schemeClr val="tx1"/>
                        </a:solidFill>
                        <a:latin typeface="Calibri"/>
                        <a:ea typeface="Calibri"/>
                        <a:cs typeface="Times New Roman"/>
                      </a:endParaRPr>
                    </a:p>
                  </a:txBody>
                  <a:tcPr marL="0" marR="0" marT="0" marB="0">
                    <a:lnL>
                      <a:noFill/>
                    </a:lnL>
                    <a:lnR>
                      <a:noFill/>
                    </a:lnR>
                    <a:lnT>
                      <a:noFill/>
                    </a:lnT>
                    <a:lnB>
                      <a:noFill/>
                    </a:lnB>
                    <a:solidFill>
                      <a:schemeClr val="tx2">
                        <a:lumMod val="20000"/>
                        <a:lumOff val="80000"/>
                      </a:schemeClr>
                    </a:solidFill>
                  </a:tcPr>
                </a:tc>
                <a:tc>
                  <a:txBody>
                    <a:bodyPr/>
                    <a:lstStyle/>
                    <a:p>
                      <a:pPr marL="0" marR="0" algn="ctr">
                        <a:lnSpc>
                          <a:spcPct val="115000"/>
                        </a:lnSpc>
                        <a:spcBef>
                          <a:spcPts val="0"/>
                        </a:spcBef>
                        <a:spcAft>
                          <a:spcPts val="1000"/>
                        </a:spcAft>
                      </a:pPr>
                      <a:r>
                        <a:rPr lang="en-US" sz="2100" b="0" dirty="0">
                          <a:solidFill>
                            <a:schemeClr val="tx1"/>
                          </a:solidFill>
                          <a:latin typeface="Calibri"/>
                          <a:ea typeface="Calibri"/>
                          <a:cs typeface="Calibri"/>
                        </a:rPr>
                        <a:t>10.60</a:t>
                      </a:r>
                      <a:endParaRPr lang="en-US" sz="2100" b="0" dirty="0">
                        <a:solidFill>
                          <a:schemeClr val="tx1"/>
                        </a:solidFill>
                        <a:latin typeface="Calibri"/>
                        <a:ea typeface="Calibri"/>
                        <a:cs typeface="Times New Roman"/>
                      </a:endParaRPr>
                    </a:p>
                  </a:txBody>
                  <a:tcPr marL="0" marR="0" marT="0" marB="0">
                    <a:lnL>
                      <a:noFill/>
                    </a:lnL>
                    <a:lnR>
                      <a:noFill/>
                    </a:lnR>
                    <a:lnT>
                      <a:noFill/>
                    </a:lnT>
                    <a:lnB>
                      <a:noFill/>
                    </a:lnB>
                    <a:solidFill>
                      <a:schemeClr val="tx2">
                        <a:lumMod val="20000"/>
                        <a:lumOff val="80000"/>
                      </a:schemeClr>
                    </a:solidFill>
                  </a:tcPr>
                </a:tc>
                <a:tc>
                  <a:txBody>
                    <a:bodyPr/>
                    <a:lstStyle/>
                    <a:p>
                      <a:pPr marL="0" marR="0">
                        <a:lnSpc>
                          <a:spcPct val="115000"/>
                        </a:lnSpc>
                        <a:spcBef>
                          <a:spcPts val="0"/>
                        </a:spcBef>
                        <a:spcAft>
                          <a:spcPts val="1000"/>
                        </a:spcAft>
                      </a:pPr>
                      <a:endParaRPr lang="en-US" sz="2100" b="0">
                        <a:solidFill>
                          <a:schemeClr val="tx1"/>
                        </a:solidFill>
                        <a:latin typeface="Calibri"/>
                        <a:ea typeface="Calibri"/>
                        <a:cs typeface="Calibri"/>
                      </a:endParaRPr>
                    </a:p>
                  </a:txBody>
                  <a:tcPr marL="0" marR="0" marT="0" marB="0">
                    <a:lnL>
                      <a:noFill/>
                    </a:lnL>
                    <a:lnR>
                      <a:noFill/>
                    </a:lnR>
                    <a:lnT>
                      <a:noFill/>
                    </a:lnT>
                    <a:lnB>
                      <a:noFill/>
                    </a:lnB>
                    <a:solidFill>
                      <a:schemeClr val="accent1">
                        <a:lumMod val="75000"/>
                      </a:schemeClr>
                    </a:solidFill>
                  </a:tcPr>
                </a:tc>
                <a:tc>
                  <a:txBody>
                    <a:bodyPr/>
                    <a:lstStyle/>
                    <a:p>
                      <a:pPr marL="0" marR="0">
                        <a:lnSpc>
                          <a:spcPct val="115000"/>
                        </a:lnSpc>
                        <a:spcBef>
                          <a:spcPts val="0"/>
                        </a:spcBef>
                        <a:spcAft>
                          <a:spcPts val="1000"/>
                        </a:spcAft>
                      </a:pPr>
                      <a:endParaRPr lang="en-US" sz="2100" b="0" dirty="0">
                        <a:solidFill>
                          <a:schemeClr val="tx1"/>
                        </a:solidFill>
                        <a:latin typeface="Calibri"/>
                        <a:ea typeface="Calibri"/>
                        <a:cs typeface="Times New Roman"/>
                      </a:endParaRPr>
                    </a:p>
                  </a:txBody>
                  <a:tcPr marL="2538" marR="2538" marT="2538" marB="0">
                    <a:lnL>
                      <a:noFill/>
                    </a:lnL>
                    <a:lnR>
                      <a:noFill/>
                    </a:lnR>
                    <a:lnT>
                      <a:noFill/>
                    </a:lnT>
                    <a:lnB>
                      <a:noFill/>
                    </a:lnB>
                    <a:solidFill>
                      <a:schemeClr val="tx2">
                        <a:lumMod val="20000"/>
                        <a:lumOff val="80000"/>
                      </a:schemeClr>
                    </a:solidFill>
                  </a:tcPr>
                </a:tc>
                <a:tc>
                  <a:txBody>
                    <a:bodyPr/>
                    <a:lstStyle/>
                    <a:p>
                      <a:pPr marL="0" marR="0">
                        <a:lnSpc>
                          <a:spcPct val="115000"/>
                        </a:lnSpc>
                        <a:spcBef>
                          <a:spcPts val="0"/>
                        </a:spcBef>
                        <a:spcAft>
                          <a:spcPts val="1000"/>
                        </a:spcAft>
                      </a:pPr>
                      <a:r>
                        <a:rPr lang="en-US" sz="2100" b="0" dirty="0">
                          <a:solidFill>
                            <a:schemeClr val="tx1"/>
                          </a:solidFill>
                          <a:latin typeface="Calibri"/>
                          <a:ea typeface="Calibri"/>
                          <a:cs typeface="Calibri"/>
                        </a:rPr>
                        <a:t>Dry </a:t>
                      </a:r>
                      <a:r>
                        <a:rPr lang="en-US" sz="2100" b="0" dirty="0" smtClean="0">
                          <a:solidFill>
                            <a:schemeClr val="tx1"/>
                          </a:solidFill>
                          <a:latin typeface="Calibri"/>
                          <a:ea typeface="Calibri"/>
                          <a:cs typeface="Calibri"/>
                        </a:rPr>
                        <a:t>S deposition</a:t>
                      </a:r>
                      <a:endParaRPr lang="en-US" sz="2100" b="0" dirty="0">
                        <a:solidFill>
                          <a:schemeClr val="tx1"/>
                        </a:solidFill>
                        <a:latin typeface="Calibri"/>
                        <a:ea typeface="Calibri"/>
                        <a:cs typeface="Times New Roman"/>
                      </a:endParaRPr>
                    </a:p>
                  </a:txBody>
                  <a:tcPr marL="2538" marR="2538" marT="2538" marB="0">
                    <a:lnL>
                      <a:noFill/>
                    </a:lnL>
                    <a:lnR>
                      <a:noFill/>
                    </a:lnR>
                    <a:lnT>
                      <a:noFill/>
                    </a:lnT>
                    <a:lnB>
                      <a:noFill/>
                    </a:lnB>
                    <a:solidFill>
                      <a:schemeClr val="tx2">
                        <a:lumMod val="20000"/>
                        <a:lumOff val="80000"/>
                      </a:schemeClr>
                    </a:solidFill>
                  </a:tcPr>
                </a:tc>
                <a:tc>
                  <a:txBody>
                    <a:bodyPr/>
                    <a:lstStyle/>
                    <a:p>
                      <a:pPr marL="0" marR="0" algn="ctr">
                        <a:lnSpc>
                          <a:spcPct val="115000"/>
                        </a:lnSpc>
                        <a:spcBef>
                          <a:spcPts val="0"/>
                        </a:spcBef>
                        <a:spcAft>
                          <a:spcPts val="1000"/>
                        </a:spcAft>
                      </a:pPr>
                      <a:r>
                        <a:rPr lang="en-US" sz="2100" b="0" dirty="0">
                          <a:solidFill>
                            <a:schemeClr val="tx1"/>
                          </a:solidFill>
                          <a:latin typeface="Calibri"/>
                          <a:ea typeface="Calibri"/>
                          <a:cs typeface="Calibri"/>
                        </a:rPr>
                        <a:t>9.13</a:t>
                      </a:r>
                      <a:endParaRPr lang="en-US" sz="2100" b="0" dirty="0">
                        <a:solidFill>
                          <a:schemeClr val="tx1"/>
                        </a:solidFill>
                        <a:latin typeface="Calibri"/>
                        <a:ea typeface="Calibri"/>
                        <a:cs typeface="Times New Roman"/>
                      </a:endParaRPr>
                    </a:p>
                  </a:txBody>
                  <a:tcPr marL="2538" marR="2538" marT="2538" marB="0">
                    <a:lnL>
                      <a:noFill/>
                    </a:lnL>
                    <a:lnR>
                      <a:noFill/>
                    </a:lnR>
                    <a:lnT>
                      <a:noFill/>
                    </a:lnT>
                    <a:lnB>
                      <a:noFill/>
                    </a:lnB>
                    <a:solidFill>
                      <a:schemeClr val="tx2">
                        <a:lumMod val="20000"/>
                        <a:lumOff val="80000"/>
                      </a:schemeClr>
                    </a:solidFill>
                  </a:tcPr>
                </a:tc>
              </a:tr>
              <a:tr h="350647">
                <a:tc>
                  <a:txBody>
                    <a:bodyPr/>
                    <a:lstStyle/>
                    <a:p>
                      <a:pPr marL="0" marR="0">
                        <a:lnSpc>
                          <a:spcPct val="115000"/>
                        </a:lnSpc>
                        <a:spcBef>
                          <a:spcPts val="0"/>
                        </a:spcBef>
                        <a:spcAft>
                          <a:spcPts val="1000"/>
                        </a:spcAft>
                      </a:pPr>
                      <a:endParaRPr lang="en-US" sz="2000" b="1" dirty="0">
                        <a:solidFill>
                          <a:schemeClr val="tx1"/>
                        </a:solidFill>
                        <a:latin typeface="Calibri"/>
                        <a:ea typeface="Calibri"/>
                        <a:cs typeface="Times New Roman"/>
                      </a:endParaRPr>
                    </a:p>
                  </a:txBody>
                  <a:tcPr marL="0" marR="0" marT="0" marB="0">
                    <a:lnL>
                      <a:noFill/>
                    </a:lnL>
                    <a:lnR>
                      <a:noFill/>
                    </a:lnR>
                    <a:lnT>
                      <a:noFill/>
                    </a:lnT>
                    <a:lnB>
                      <a:noFill/>
                    </a:lnB>
                    <a:solidFill>
                      <a:schemeClr val="bg1"/>
                    </a:solidFill>
                  </a:tcPr>
                </a:tc>
                <a:tc>
                  <a:txBody>
                    <a:bodyPr/>
                    <a:lstStyle/>
                    <a:p>
                      <a:pPr marL="0" marR="0">
                        <a:lnSpc>
                          <a:spcPct val="115000"/>
                        </a:lnSpc>
                        <a:spcBef>
                          <a:spcPts val="0"/>
                        </a:spcBef>
                        <a:spcAft>
                          <a:spcPts val="1000"/>
                        </a:spcAft>
                      </a:pPr>
                      <a:r>
                        <a:rPr lang="en-US" sz="2100" b="0" dirty="0" smtClean="0">
                          <a:solidFill>
                            <a:schemeClr val="tx1"/>
                          </a:solidFill>
                          <a:latin typeface="Calibri"/>
                          <a:ea typeface="Calibri"/>
                          <a:cs typeface="Calibri"/>
                        </a:rPr>
                        <a:t>% area forest </a:t>
                      </a:r>
                      <a:r>
                        <a:rPr lang="en-US" sz="2100" b="0" dirty="0">
                          <a:solidFill>
                            <a:schemeClr val="tx1"/>
                          </a:solidFill>
                          <a:latin typeface="Calibri"/>
                          <a:ea typeface="Calibri"/>
                          <a:cs typeface="Calibri"/>
                        </a:rPr>
                        <a:t>cover</a:t>
                      </a:r>
                      <a:endParaRPr lang="en-US" sz="2100" b="0" dirty="0">
                        <a:solidFill>
                          <a:schemeClr val="tx1"/>
                        </a:solidFill>
                        <a:latin typeface="Calibri"/>
                        <a:ea typeface="Calibri"/>
                        <a:cs typeface="Times New Roman"/>
                      </a:endParaRPr>
                    </a:p>
                  </a:txBody>
                  <a:tcPr marL="0" marR="0" marT="0" marB="0">
                    <a:lnL>
                      <a:noFill/>
                    </a:lnL>
                    <a:lnR>
                      <a:noFill/>
                    </a:lnR>
                    <a:lnT>
                      <a:noFill/>
                    </a:lnT>
                    <a:lnB>
                      <a:noFill/>
                    </a:lnB>
                    <a:solidFill>
                      <a:schemeClr val="bg1"/>
                    </a:solidFill>
                  </a:tcPr>
                </a:tc>
                <a:tc>
                  <a:txBody>
                    <a:bodyPr/>
                    <a:lstStyle/>
                    <a:p>
                      <a:pPr marL="0" marR="0" algn="ctr">
                        <a:lnSpc>
                          <a:spcPct val="115000"/>
                        </a:lnSpc>
                        <a:spcBef>
                          <a:spcPts val="0"/>
                        </a:spcBef>
                        <a:spcAft>
                          <a:spcPts val="1000"/>
                        </a:spcAft>
                      </a:pPr>
                      <a:r>
                        <a:rPr lang="en-US" sz="2100" b="0" dirty="0">
                          <a:solidFill>
                            <a:schemeClr val="tx1"/>
                          </a:solidFill>
                          <a:latin typeface="Calibri"/>
                          <a:ea typeface="Calibri"/>
                          <a:cs typeface="Calibri"/>
                        </a:rPr>
                        <a:t>8.86</a:t>
                      </a:r>
                      <a:endParaRPr lang="en-US" sz="2100" b="0" dirty="0">
                        <a:solidFill>
                          <a:schemeClr val="tx1"/>
                        </a:solidFill>
                        <a:latin typeface="Calibri"/>
                        <a:ea typeface="Calibri"/>
                        <a:cs typeface="Times New Roman"/>
                      </a:endParaRPr>
                    </a:p>
                  </a:txBody>
                  <a:tcPr marL="0" marR="0" marT="0" marB="0">
                    <a:lnL>
                      <a:noFill/>
                    </a:lnL>
                    <a:lnR>
                      <a:noFill/>
                    </a:lnR>
                    <a:lnT>
                      <a:noFill/>
                    </a:lnT>
                    <a:lnB>
                      <a:noFill/>
                    </a:lnB>
                    <a:solidFill>
                      <a:schemeClr val="bg1"/>
                    </a:solidFill>
                  </a:tcPr>
                </a:tc>
                <a:tc>
                  <a:txBody>
                    <a:bodyPr/>
                    <a:lstStyle/>
                    <a:p>
                      <a:pPr marL="0" marR="0">
                        <a:lnSpc>
                          <a:spcPct val="115000"/>
                        </a:lnSpc>
                        <a:spcBef>
                          <a:spcPts val="0"/>
                        </a:spcBef>
                        <a:spcAft>
                          <a:spcPts val="1000"/>
                        </a:spcAft>
                      </a:pPr>
                      <a:endParaRPr lang="en-US" sz="2100" b="0" dirty="0">
                        <a:solidFill>
                          <a:schemeClr val="tx1"/>
                        </a:solidFill>
                        <a:latin typeface="Calibri"/>
                        <a:ea typeface="Calibri"/>
                        <a:cs typeface="Calibri"/>
                      </a:endParaRPr>
                    </a:p>
                  </a:txBody>
                  <a:tcPr marL="0" marR="0" marT="0" marB="0">
                    <a:lnL>
                      <a:noFill/>
                    </a:lnL>
                    <a:lnR>
                      <a:noFill/>
                    </a:lnR>
                    <a:lnT>
                      <a:noFill/>
                    </a:lnT>
                    <a:lnB>
                      <a:noFill/>
                    </a:lnB>
                    <a:solidFill>
                      <a:schemeClr val="accent1">
                        <a:lumMod val="75000"/>
                      </a:schemeClr>
                    </a:solidFill>
                  </a:tcPr>
                </a:tc>
                <a:tc>
                  <a:txBody>
                    <a:bodyPr/>
                    <a:lstStyle/>
                    <a:p>
                      <a:pPr marL="0" marR="0">
                        <a:lnSpc>
                          <a:spcPct val="115000"/>
                        </a:lnSpc>
                        <a:spcBef>
                          <a:spcPts val="0"/>
                        </a:spcBef>
                        <a:spcAft>
                          <a:spcPts val="1000"/>
                        </a:spcAft>
                      </a:pPr>
                      <a:endParaRPr lang="en-US" sz="2100" b="0" dirty="0">
                        <a:solidFill>
                          <a:schemeClr val="tx1"/>
                        </a:solidFill>
                        <a:latin typeface="Calibri"/>
                        <a:ea typeface="Calibri"/>
                        <a:cs typeface="Times New Roman"/>
                      </a:endParaRPr>
                    </a:p>
                  </a:txBody>
                  <a:tcPr marL="2538" marR="2538" marT="2538" marB="0">
                    <a:lnL>
                      <a:noFill/>
                    </a:lnL>
                    <a:lnR>
                      <a:noFill/>
                    </a:lnR>
                    <a:lnT>
                      <a:noFill/>
                    </a:lnT>
                    <a:lnB>
                      <a:noFill/>
                    </a:lnB>
                    <a:solidFill>
                      <a:schemeClr val="bg1"/>
                    </a:solidFill>
                  </a:tcPr>
                </a:tc>
                <a:tc>
                  <a:txBody>
                    <a:bodyPr/>
                    <a:lstStyle/>
                    <a:p>
                      <a:pPr marL="0" marR="0">
                        <a:lnSpc>
                          <a:spcPct val="115000"/>
                        </a:lnSpc>
                        <a:spcBef>
                          <a:spcPts val="0"/>
                        </a:spcBef>
                        <a:spcAft>
                          <a:spcPts val="1000"/>
                        </a:spcAft>
                      </a:pPr>
                      <a:r>
                        <a:rPr lang="en-US" sz="2100" b="0" dirty="0" smtClean="0">
                          <a:solidFill>
                            <a:schemeClr val="tx1"/>
                          </a:solidFill>
                          <a:latin typeface="Calibri"/>
                          <a:ea typeface="Calibri"/>
                          <a:cs typeface="Calibri"/>
                        </a:rPr>
                        <a:t>% area forest </a:t>
                      </a:r>
                      <a:r>
                        <a:rPr lang="en-US" sz="2100" b="0" dirty="0">
                          <a:solidFill>
                            <a:schemeClr val="tx1"/>
                          </a:solidFill>
                          <a:latin typeface="Calibri"/>
                          <a:ea typeface="Calibri"/>
                          <a:cs typeface="Calibri"/>
                        </a:rPr>
                        <a:t>cover</a:t>
                      </a:r>
                      <a:endParaRPr lang="en-US" sz="2100" b="0" dirty="0">
                        <a:solidFill>
                          <a:schemeClr val="tx1"/>
                        </a:solidFill>
                        <a:latin typeface="Calibri"/>
                        <a:ea typeface="Calibri"/>
                        <a:cs typeface="Times New Roman"/>
                      </a:endParaRPr>
                    </a:p>
                  </a:txBody>
                  <a:tcPr marL="2538" marR="2538" marT="2538" marB="0">
                    <a:lnL>
                      <a:noFill/>
                    </a:lnL>
                    <a:lnR>
                      <a:noFill/>
                    </a:lnR>
                    <a:lnT>
                      <a:noFill/>
                    </a:lnT>
                    <a:lnB>
                      <a:noFill/>
                    </a:lnB>
                    <a:solidFill>
                      <a:schemeClr val="bg1"/>
                    </a:solidFill>
                  </a:tcPr>
                </a:tc>
                <a:tc>
                  <a:txBody>
                    <a:bodyPr/>
                    <a:lstStyle/>
                    <a:p>
                      <a:pPr marL="0" marR="0" algn="ctr">
                        <a:lnSpc>
                          <a:spcPct val="115000"/>
                        </a:lnSpc>
                        <a:spcBef>
                          <a:spcPts val="0"/>
                        </a:spcBef>
                        <a:spcAft>
                          <a:spcPts val="1000"/>
                        </a:spcAft>
                      </a:pPr>
                      <a:r>
                        <a:rPr lang="en-US" sz="2100" b="0" dirty="0">
                          <a:solidFill>
                            <a:schemeClr val="tx1"/>
                          </a:solidFill>
                          <a:latin typeface="Calibri"/>
                          <a:ea typeface="Calibri"/>
                          <a:cs typeface="Calibri"/>
                        </a:rPr>
                        <a:t>8.79</a:t>
                      </a:r>
                      <a:endParaRPr lang="en-US" sz="2100" b="0" dirty="0">
                        <a:solidFill>
                          <a:schemeClr val="tx1"/>
                        </a:solidFill>
                        <a:latin typeface="Calibri"/>
                        <a:ea typeface="Calibri"/>
                        <a:cs typeface="Times New Roman"/>
                      </a:endParaRPr>
                    </a:p>
                  </a:txBody>
                  <a:tcPr marL="2538" marR="2538" marT="2538" marB="0">
                    <a:lnL>
                      <a:noFill/>
                    </a:lnL>
                    <a:lnR>
                      <a:noFill/>
                    </a:lnR>
                    <a:lnT>
                      <a:noFill/>
                    </a:lnT>
                    <a:lnB>
                      <a:noFill/>
                    </a:lnB>
                    <a:solidFill>
                      <a:schemeClr val="bg1"/>
                    </a:solidFill>
                  </a:tcPr>
                </a:tc>
              </a:tr>
              <a:tr h="411353">
                <a:tc>
                  <a:txBody>
                    <a:bodyPr/>
                    <a:lstStyle/>
                    <a:p>
                      <a:pPr marL="0" marR="0">
                        <a:lnSpc>
                          <a:spcPct val="115000"/>
                        </a:lnSpc>
                        <a:spcBef>
                          <a:spcPts val="0"/>
                        </a:spcBef>
                        <a:spcAft>
                          <a:spcPts val="1000"/>
                        </a:spcAft>
                      </a:pPr>
                      <a:endParaRPr lang="en-US" sz="2000" b="1" dirty="0">
                        <a:solidFill>
                          <a:schemeClr val="tx1"/>
                        </a:solidFill>
                        <a:latin typeface="Calibri"/>
                        <a:ea typeface="Calibri"/>
                        <a:cs typeface="Times New Roman"/>
                      </a:endParaRPr>
                    </a:p>
                  </a:txBody>
                  <a:tcPr marL="0" marR="0" marT="0" marB="0">
                    <a:lnL>
                      <a:noFill/>
                    </a:lnL>
                    <a:lnR>
                      <a:noFill/>
                    </a:lnR>
                    <a:lnT>
                      <a:noFill/>
                    </a:lnT>
                    <a:lnB>
                      <a:noFill/>
                    </a:lnB>
                    <a:solidFill>
                      <a:schemeClr val="tx2">
                        <a:lumMod val="20000"/>
                        <a:lumOff val="80000"/>
                      </a:schemeClr>
                    </a:solidFill>
                  </a:tcPr>
                </a:tc>
                <a:tc>
                  <a:txBody>
                    <a:bodyPr/>
                    <a:lstStyle/>
                    <a:p>
                      <a:pPr marL="0" marR="0">
                        <a:lnSpc>
                          <a:spcPct val="115000"/>
                        </a:lnSpc>
                        <a:spcBef>
                          <a:spcPts val="0"/>
                        </a:spcBef>
                        <a:spcAft>
                          <a:spcPts val="1000"/>
                        </a:spcAft>
                      </a:pPr>
                      <a:r>
                        <a:rPr lang="en-US" sz="2100" b="0" dirty="0" smtClean="0">
                          <a:solidFill>
                            <a:schemeClr val="tx1"/>
                          </a:solidFill>
                          <a:latin typeface="Calibri"/>
                          <a:ea typeface="Calibri"/>
                          <a:cs typeface="Calibri"/>
                        </a:rPr>
                        <a:t>% area argillic lithology</a:t>
                      </a:r>
                      <a:endParaRPr lang="en-US" sz="2100" b="0" dirty="0">
                        <a:solidFill>
                          <a:schemeClr val="tx1"/>
                        </a:solidFill>
                        <a:latin typeface="Calibri"/>
                        <a:ea typeface="Calibri"/>
                        <a:cs typeface="Times New Roman"/>
                      </a:endParaRPr>
                    </a:p>
                  </a:txBody>
                  <a:tcPr marL="0" marR="0" marT="0" marB="0">
                    <a:lnL>
                      <a:noFill/>
                    </a:lnL>
                    <a:lnR>
                      <a:noFill/>
                    </a:lnR>
                    <a:lnT>
                      <a:noFill/>
                    </a:lnT>
                    <a:lnB>
                      <a:noFill/>
                    </a:lnB>
                    <a:solidFill>
                      <a:schemeClr val="tx2">
                        <a:lumMod val="20000"/>
                        <a:lumOff val="80000"/>
                      </a:schemeClr>
                    </a:solidFill>
                  </a:tcPr>
                </a:tc>
                <a:tc>
                  <a:txBody>
                    <a:bodyPr/>
                    <a:lstStyle/>
                    <a:p>
                      <a:pPr marL="0" marR="0" algn="ctr">
                        <a:lnSpc>
                          <a:spcPct val="115000"/>
                        </a:lnSpc>
                        <a:spcBef>
                          <a:spcPts val="0"/>
                        </a:spcBef>
                        <a:spcAft>
                          <a:spcPts val="1000"/>
                        </a:spcAft>
                      </a:pPr>
                      <a:r>
                        <a:rPr lang="en-US" sz="2100" b="0" dirty="0">
                          <a:solidFill>
                            <a:schemeClr val="tx1"/>
                          </a:solidFill>
                          <a:latin typeface="Calibri"/>
                          <a:ea typeface="Calibri"/>
                          <a:cs typeface="Calibri"/>
                        </a:rPr>
                        <a:t>7.14</a:t>
                      </a:r>
                      <a:endParaRPr lang="en-US" sz="2100" b="0" dirty="0">
                        <a:solidFill>
                          <a:schemeClr val="tx1"/>
                        </a:solidFill>
                        <a:latin typeface="Calibri"/>
                        <a:ea typeface="Calibri"/>
                        <a:cs typeface="Times New Roman"/>
                      </a:endParaRPr>
                    </a:p>
                  </a:txBody>
                  <a:tcPr marL="0" marR="0" marT="0" marB="0">
                    <a:lnL>
                      <a:noFill/>
                    </a:lnL>
                    <a:lnR>
                      <a:noFill/>
                    </a:lnR>
                    <a:lnT>
                      <a:noFill/>
                    </a:lnT>
                    <a:lnB>
                      <a:noFill/>
                    </a:lnB>
                    <a:solidFill>
                      <a:schemeClr val="tx2">
                        <a:lumMod val="20000"/>
                        <a:lumOff val="80000"/>
                      </a:schemeClr>
                    </a:solidFill>
                  </a:tcPr>
                </a:tc>
                <a:tc>
                  <a:txBody>
                    <a:bodyPr/>
                    <a:lstStyle/>
                    <a:p>
                      <a:pPr marL="0" marR="0">
                        <a:lnSpc>
                          <a:spcPct val="115000"/>
                        </a:lnSpc>
                        <a:spcBef>
                          <a:spcPts val="0"/>
                        </a:spcBef>
                        <a:spcAft>
                          <a:spcPts val="1000"/>
                        </a:spcAft>
                      </a:pPr>
                      <a:endParaRPr lang="en-US" sz="2100" b="0" dirty="0">
                        <a:solidFill>
                          <a:schemeClr val="tx1"/>
                        </a:solidFill>
                        <a:latin typeface="Calibri"/>
                        <a:ea typeface="Calibri"/>
                        <a:cs typeface="Calibri"/>
                      </a:endParaRPr>
                    </a:p>
                  </a:txBody>
                  <a:tcPr marL="0" marR="0" marT="0" marB="0">
                    <a:lnL>
                      <a:noFill/>
                    </a:lnL>
                    <a:lnR>
                      <a:noFill/>
                    </a:lnR>
                    <a:lnT>
                      <a:noFill/>
                    </a:lnT>
                    <a:lnB>
                      <a:noFill/>
                    </a:lnB>
                    <a:solidFill>
                      <a:schemeClr val="accent1">
                        <a:lumMod val="75000"/>
                      </a:schemeClr>
                    </a:solidFill>
                  </a:tcPr>
                </a:tc>
                <a:tc>
                  <a:txBody>
                    <a:bodyPr/>
                    <a:lstStyle/>
                    <a:p>
                      <a:pPr marL="0" marR="0">
                        <a:lnSpc>
                          <a:spcPct val="115000"/>
                        </a:lnSpc>
                        <a:spcBef>
                          <a:spcPts val="0"/>
                        </a:spcBef>
                        <a:spcAft>
                          <a:spcPts val="1000"/>
                        </a:spcAft>
                      </a:pPr>
                      <a:endParaRPr lang="en-US" sz="2100" b="0" dirty="0">
                        <a:solidFill>
                          <a:schemeClr val="tx1"/>
                        </a:solidFill>
                        <a:latin typeface="Calibri"/>
                        <a:ea typeface="Calibri"/>
                        <a:cs typeface="Times New Roman"/>
                      </a:endParaRPr>
                    </a:p>
                  </a:txBody>
                  <a:tcPr marL="2538" marR="2538" marT="2538" marB="0">
                    <a:lnL>
                      <a:noFill/>
                    </a:lnL>
                    <a:lnR>
                      <a:noFill/>
                    </a:lnR>
                    <a:lnT>
                      <a:noFill/>
                    </a:lnT>
                    <a:lnB>
                      <a:noFill/>
                    </a:lnB>
                    <a:solidFill>
                      <a:schemeClr val="tx2">
                        <a:lumMod val="20000"/>
                        <a:lumOff val="80000"/>
                      </a:schemeClr>
                    </a:solidFill>
                  </a:tcPr>
                </a:tc>
                <a:tc>
                  <a:txBody>
                    <a:bodyPr/>
                    <a:lstStyle/>
                    <a:p>
                      <a:pPr marL="0" marR="0">
                        <a:lnSpc>
                          <a:spcPct val="115000"/>
                        </a:lnSpc>
                        <a:spcBef>
                          <a:spcPts val="0"/>
                        </a:spcBef>
                        <a:spcAft>
                          <a:spcPts val="1000"/>
                        </a:spcAft>
                      </a:pPr>
                      <a:r>
                        <a:rPr lang="en-US" sz="2100" b="0" dirty="0" smtClean="0">
                          <a:solidFill>
                            <a:schemeClr val="tx1"/>
                          </a:solidFill>
                          <a:latin typeface="Calibri"/>
                          <a:ea typeface="Calibri"/>
                          <a:cs typeface="Calibri"/>
                        </a:rPr>
                        <a:t>% area soil </a:t>
                      </a:r>
                      <a:r>
                        <a:rPr lang="en-US" sz="2100" b="0" dirty="0">
                          <a:solidFill>
                            <a:schemeClr val="tx1"/>
                          </a:solidFill>
                          <a:latin typeface="Calibri"/>
                          <a:ea typeface="Calibri"/>
                          <a:cs typeface="Calibri"/>
                        </a:rPr>
                        <a:t>clay</a:t>
                      </a:r>
                      <a:endParaRPr lang="en-US" sz="2100" b="0" dirty="0">
                        <a:solidFill>
                          <a:schemeClr val="tx1"/>
                        </a:solidFill>
                        <a:latin typeface="Calibri"/>
                        <a:ea typeface="Calibri"/>
                        <a:cs typeface="Times New Roman"/>
                      </a:endParaRPr>
                    </a:p>
                  </a:txBody>
                  <a:tcPr marL="2538" marR="2538" marT="2538" marB="0">
                    <a:lnL>
                      <a:noFill/>
                    </a:lnL>
                    <a:lnR>
                      <a:noFill/>
                    </a:lnR>
                    <a:lnT>
                      <a:noFill/>
                    </a:lnT>
                    <a:lnB>
                      <a:noFill/>
                    </a:lnB>
                    <a:solidFill>
                      <a:schemeClr val="tx2">
                        <a:lumMod val="20000"/>
                        <a:lumOff val="80000"/>
                      </a:schemeClr>
                    </a:solidFill>
                  </a:tcPr>
                </a:tc>
                <a:tc>
                  <a:txBody>
                    <a:bodyPr/>
                    <a:lstStyle/>
                    <a:p>
                      <a:pPr marL="0" marR="0" algn="ctr">
                        <a:lnSpc>
                          <a:spcPct val="115000"/>
                        </a:lnSpc>
                        <a:spcBef>
                          <a:spcPts val="0"/>
                        </a:spcBef>
                        <a:spcAft>
                          <a:spcPts val="1000"/>
                        </a:spcAft>
                      </a:pPr>
                      <a:r>
                        <a:rPr lang="en-US" sz="2100" b="0" dirty="0">
                          <a:solidFill>
                            <a:schemeClr val="tx1"/>
                          </a:solidFill>
                          <a:latin typeface="Calibri"/>
                          <a:ea typeface="Calibri"/>
                          <a:cs typeface="Calibri"/>
                        </a:rPr>
                        <a:t>8.42</a:t>
                      </a:r>
                      <a:endParaRPr lang="en-US" sz="2100" b="0" dirty="0">
                        <a:solidFill>
                          <a:schemeClr val="tx1"/>
                        </a:solidFill>
                        <a:latin typeface="Calibri"/>
                        <a:ea typeface="Calibri"/>
                        <a:cs typeface="Times New Roman"/>
                      </a:endParaRPr>
                    </a:p>
                  </a:txBody>
                  <a:tcPr marL="2538" marR="2538" marT="2538" marB="0">
                    <a:lnL>
                      <a:noFill/>
                    </a:lnL>
                    <a:lnR>
                      <a:noFill/>
                    </a:lnR>
                    <a:lnT>
                      <a:noFill/>
                    </a:lnT>
                    <a:lnB>
                      <a:noFill/>
                    </a:lnB>
                    <a:solidFill>
                      <a:schemeClr val="tx2">
                        <a:lumMod val="20000"/>
                        <a:lumOff val="80000"/>
                      </a:schemeClr>
                    </a:solidFill>
                  </a:tcPr>
                </a:tc>
              </a:tr>
              <a:tr h="426847">
                <a:tc>
                  <a:txBody>
                    <a:bodyPr/>
                    <a:lstStyle/>
                    <a:p>
                      <a:pPr marL="0" marR="0">
                        <a:lnSpc>
                          <a:spcPct val="115000"/>
                        </a:lnSpc>
                        <a:spcBef>
                          <a:spcPts val="0"/>
                        </a:spcBef>
                        <a:spcAft>
                          <a:spcPts val="1000"/>
                        </a:spcAft>
                      </a:pPr>
                      <a:endParaRPr lang="en-US" sz="2000" b="1" dirty="0">
                        <a:solidFill>
                          <a:schemeClr val="tx1"/>
                        </a:solidFill>
                        <a:latin typeface="Calibri"/>
                        <a:ea typeface="Calibri"/>
                        <a:cs typeface="Times New Roman"/>
                      </a:endParaRPr>
                    </a:p>
                  </a:txBody>
                  <a:tcPr marL="0" marR="0" marT="0" marB="0">
                    <a:lnL>
                      <a:noFill/>
                    </a:lnL>
                    <a:lnR>
                      <a:noFill/>
                    </a:lnR>
                    <a:lnT>
                      <a:noFill/>
                    </a:lnT>
                    <a:lnB>
                      <a:noFill/>
                    </a:lnB>
                    <a:solidFill>
                      <a:schemeClr val="bg1"/>
                    </a:solidFill>
                  </a:tcPr>
                </a:tc>
                <a:tc>
                  <a:txBody>
                    <a:bodyPr/>
                    <a:lstStyle/>
                    <a:p>
                      <a:pPr marL="0" marR="0">
                        <a:lnSpc>
                          <a:spcPct val="115000"/>
                        </a:lnSpc>
                        <a:spcBef>
                          <a:spcPts val="0"/>
                        </a:spcBef>
                        <a:spcAft>
                          <a:spcPts val="1000"/>
                        </a:spcAft>
                      </a:pPr>
                      <a:r>
                        <a:rPr lang="en-US" sz="2100" b="0" dirty="0" smtClean="0">
                          <a:solidFill>
                            <a:schemeClr val="tx1"/>
                          </a:solidFill>
                          <a:latin typeface="Calibri"/>
                          <a:ea typeface="Calibri"/>
                          <a:cs typeface="Calibri"/>
                        </a:rPr>
                        <a:t>PCP </a:t>
                      </a:r>
                      <a:r>
                        <a:rPr lang="en-US" sz="2100" b="0" dirty="0">
                          <a:solidFill>
                            <a:schemeClr val="tx1"/>
                          </a:solidFill>
                          <a:latin typeface="Calibri"/>
                          <a:ea typeface="Calibri"/>
                          <a:cs typeface="Calibri"/>
                        </a:rPr>
                        <a:t>sum </a:t>
                      </a:r>
                      <a:r>
                        <a:rPr lang="en-US" sz="2100" b="0" dirty="0" smtClean="0">
                          <a:solidFill>
                            <a:schemeClr val="tx1"/>
                          </a:solidFill>
                          <a:latin typeface="Calibri"/>
                          <a:ea typeface="Calibri"/>
                          <a:cs typeface="Calibri"/>
                        </a:rPr>
                        <a:t>during local </a:t>
                      </a:r>
                      <a:r>
                        <a:rPr lang="en-US" sz="2100" b="0" dirty="0">
                          <a:solidFill>
                            <a:schemeClr val="tx1"/>
                          </a:solidFill>
                          <a:latin typeface="Calibri"/>
                          <a:ea typeface="Calibri"/>
                          <a:cs typeface="Calibri"/>
                        </a:rPr>
                        <a:t>non-GS</a:t>
                      </a:r>
                      <a:endParaRPr lang="en-US" sz="2100" b="0" dirty="0">
                        <a:solidFill>
                          <a:schemeClr val="tx1"/>
                        </a:solidFill>
                        <a:latin typeface="Calibri"/>
                        <a:ea typeface="Calibri"/>
                        <a:cs typeface="Times New Roman"/>
                      </a:endParaRPr>
                    </a:p>
                  </a:txBody>
                  <a:tcPr marL="0" marR="0" marT="0" marB="0">
                    <a:lnL>
                      <a:noFill/>
                    </a:lnL>
                    <a:lnR>
                      <a:noFill/>
                    </a:lnR>
                    <a:lnT>
                      <a:noFill/>
                    </a:lnT>
                    <a:lnB>
                      <a:noFill/>
                    </a:lnB>
                    <a:solidFill>
                      <a:schemeClr val="bg1"/>
                    </a:solidFill>
                  </a:tcPr>
                </a:tc>
                <a:tc>
                  <a:txBody>
                    <a:bodyPr/>
                    <a:lstStyle/>
                    <a:p>
                      <a:pPr marL="0" marR="0" algn="ctr">
                        <a:lnSpc>
                          <a:spcPct val="115000"/>
                        </a:lnSpc>
                        <a:spcBef>
                          <a:spcPts val="0"/>
                        </a:spcBef>
                        <a:spcAft>
                          <a:spcPts val="1000"/>
                        </a:spcAft>
                      </a:pPr>
                      <a:r>
                        <a:rPr lang="en-US" sz="2100" b="0" dirty="0">
                          <a:solidFill>
                            <a:schemeClr val="tx1"/>
                          </a:solidFill>
                          <a:latin typeface="Calibri"/>
                          <a:ea typeface="Calibri"/>
                          <a:cs typeface="Calibri"/>
                        </a:rPr>
                        <a:t>6.83</a:t>
                      </a:r>
                      <a:endParaRPr lang="en-US" sz="2100" b="0" dirty="0">
                        <a:solidFill>
                          <a:schemeClr val="tx1"/>
                        </a:solidFill>
                        <a:latin typeface="Calibri"/>
                        <a:ea typeface="Calibri"/>
                        <a:cs typeface="Times New Roman"/>
                      </a:endParaRPr>
                    </a:p>
                  </a:txBody>
                  <a:tcPr marL="0" marR="0" marT="0" marB="0">
                    <a:lnL>
                      <a:noFill/>
                    </a:lnL>
                    <a:lnR>
                      <a:noFill/>
                    </a:lnR>
                    <a:lnT>
                      <a:noFill/>
                    </a:lnT>
                    <a:lnB>
                      <a:noFill/>
                    </a:lnB>
                    <a:solidFill>
                      <a:schemeClr val="bg1"/>
                    </a:solidFill>
                  </a:tcPr>
                </a:tc>
                <a:tc>
                  <a:txBody>
                    <a:bodyPr/>
                    <a:lstStyle/>
                    <a:p>
                      <a:pPr marL="0" marR="0">
                        <a:lnSpc>
                          <a:spcPct val="115000"/>
                        </a:lnSpc>
                        <a:spcBef>
                          <a:spcPts val="0"/>
                        </a:spcBef>
                        <a:spcAft>
                          <a:spcPts val="1000"/>
                        </a:spcAft>
                      </a:pPr>
                      <a:endParaRPr lang="en-US" sz="2100" b="0">
                        <a:solidFill>
                          <a:schemeClr val="tx1"/>
                        </a:solidFill>
                        <a:latin typeface="Calibri"/>
                        <a:ea typeface="Calibri"/>
                        <a:cs typeface="Calibri"/>
                      </a:endParaRPr>
                    </a:p>
                  </a:txBody>
                  <a:tcPr marL="0" marR="0" marT="0" marB="0">
                    <a:lnL>
                      <a:noFill/>
                    </a:lnL>
                    <a:lnR>
                      <a:noFill/>
                    </a:lnR>
                    <a:lnT>
                      <a:noFill/>
                    </a:lnT>
                    <a:lnB>
                      <a:noFill/>
                    </a:lnB>
                    <a:solidFill>
                      <a:schemeClr val="accent1">
                        <a:lumMod val="75000"/>
                      </a:schemeClr>
                    </a:solidFill>
                  </a:tcPr>
                </a:tc>
                <a:tc>
                  <a:txBody>
                    <a:bodyPr/>
                    <a:lstStyle/>
                    <a:p>
                      <a:pPr marL="0" marR="0">
                        <a:lnSpc>
                          <a:spcPct val="115000"/>
                        </a:lnSpc>
                        <a:spcBef>
                          <a:spcPts val="0"/>
                        </a:spcBef>
                        <a:spcAft>
                          <a:spcPts val="1000"/>
                        </a:spcAft>
                      </a:pPr>
                      <a:endParaRPr lang="en-US" sz="2100" b="0" dirty="0">
                        <a:solidFill>
                          <a:schemeClr val="tx1"/>
                        </a:solidFill>
                        <a:latin typeface="Calibri"/>
                        <a:ea typeface="Calibri"/>
                        <a:cs typeface="Times New Roman"/>
                      </a:endParaRPr>
                    </a:p>
                  </a:txBody>
                  <a:tcPr marL="2538" marR="2538" marT="2538" marB="0">
                    <a:lnL>
                      <a:noFill/>
                    </a:lnL>
                    <a:lnR>
                      <a:noFill/>
                    </a:lnR>
                    <a:lnT>
                      <a:noFill/>
                    </a:lnT>
                    <a:lnB>
                      <a:noFill/>
                    </a:lnB>
                    <a:solidFill>
                      <a:schemeClr val="bg1"/>
                    </a:solidFill>
                  </a:tcPr>
                </a:tc>
                <a:tc>
                  <a:txBody>
                    <a:bodyPr/>
                    <a:lstStyle/>
                    <a:p>
                      <a:pPr marL="0" marR="0">
                        <a:lnSpc>
                          <a:spcPct val="115000"/>
                        </a:lnSpc>
                        <a:spcBef>
                          <a:spcPts val="0"/>
                        </a:spcBef>
                        <a:spcAft>
                          <a:spcPts val="1000"/>
                        </a:spcAft>
                      </a:pPr>
                      <a:r>
                        <a:rPr lang="en-US" sz="2100" b="0" dirty="0">
                          <a:solidFill>
                            <a:schemeClr val="tx1"/>
                          </a:solidFill>
                          <a:latin typeface="Calibri"/>
                          <a:ea typeface="Calibri"/>
                          <a:cs typeface="Calibri"/>
                        </a:rPr>
                        <a:t>Soil pH</a:t>
                      </a:r>
                      <a:endParaRPr lang="en-US" sz="2100" b="0" dirty="0">
                        <a:solidFill>
                          <a:schemeClr val="tx1"/>
                        </a:solidFill>
                        <a:latin typeface="Calibri"/>
                        <a:ea typeface="Calibri"/>
                        <a:cs typeface="Times New Roman"/>
                      </a:endParaRPr>
                    </a:p>
                  </a:txBody>
                  <a:tcPr marL="2538" marR="2538" marT="2538" marB="0">
                    <a:lnL>
                      <a:noFill/>
                    </a:lnL>
                    <a:lnR>
                      <a:noFill/>
                    </a:lnR>
                    <a:lnT>
                      <a:noFill/>
                    </a:lnT>
                    <a:lnB>
                      <a:noFill/>
                    </a:lnB>
                    <a:solidFill>
                      <a:schemeClr val="bg1"/>
                    </a:solidFill>
                  </a:tcPr>
                </a:tc>
                <a:tc>
                  <a:txBody>
                    <a:bodyPr/>
                    <a:lstStyle/>
                    <a:p>
                      <a:pPr marL="0" marR="0" algn="ctr">
                        <a:lnSpc>
                          <a:spcPct val="115000"/>
                        </a:lnSpc>
                        <a:spcBef>
                          <a:spcPts val="0"/>
                        </a:spcBef>
                        <a:spcAft>
                          <a:spcPts val="1000"/>
                        </a:spcAft>
                      </a:pPr>
                      <a:r>
                        <a:rPr lang="en-US" sz="2100" b="0" dirty="0">
                          <a:solidFill>
                            <a:schemeClr val="tx1"/>
                          </a:solidFill>
                          <a:latin typeface="Calibri"/>
                          <a:ea typeface="Calibri"/>
                          <a:cs typeface="Calibri"/>
                        </a:rPr>
                        <a:t>7.99</a:t>
                      </a:r>
                      <a:endParaRPr lang="en-US" sz="2100" b="0" dirty="0">
                        <a:solidFill>
                          <a:schemeClr val="tx1"/>
                        </a:solidFill>
                        <a:latin typeface="Calibri"/>
                        <a:ea typeface="Calibri"/>
                        <a:cs typeface="Times New Roman"/>
                      </a:endParaRPr>
                    </a:p>
                  </a:txBody>
                  <a:tcPr marL="2538" marR="2538" marT="2538" marB="0">
                    <a:lnL>
                      <a:noFill/>
                    </a:lnL>
                    <a:lnR>
                      <a:noFill/>
                    </a:lnR>
                    <a:lnT>
                      <a:noFill/>
                    </a:lnT>
                    <a:lnB>
                      <a:noFill/>
                    </a:lnB>
                    <a:solidFill>
                      <a:schemeClr val="bg1"/>
                    </a:solidFill>
                  </a:tcPr>
                </a:tc>
              </a:tr>
              <a:tr h="457200">
                <a:tc>
                  <a:txBody>
                    <a:bodyPr/>
                    <a:lstStyle/>
                    <a:p>
                      <a:pPr marL="0" marR="0">
                        <a:lnSpc>
                          <a:spcPct val="115000"/>
                        </a:lnSpc>
                        <a:spcBef>
                          <a:spcPts val="0"/>
                        </a:spcBef>
                        <a:spcAft>
                          <a:spcPts val="1000"/>
                        </a:spcAft>
                      </a:pPr>
                      <a:endParaRPr lang="en-US" sz="2000" b="1" dirty="0">
                        <a:solidFill>
                          <a:schemeClr val="tx1"/>
                        </a:solidFill>
                        <a:latin typeface="Calibri"/>
                        <a:ea typeface="Calibri"/>
                        <a:cs typeface="Times New Roman"/>
                      </a:endParaRPr>
                    </a:p>
                  </a:txBody>
                  <a:tcPr marL="0" marR="0" marT="0" marB="0">
                    <a:lnL>
                      <a:noFill/>
                    </a:lnL>
                    <a:lnR>
                      <a:noFill/>
                    </a:lnR>
                    <a:lnT>
                      <a:noFill/>
                    </a:lnT>
                    <a:lnB>
                      <a:noFill/>
                    </a:lnB>
                    <a:solidFill>
                      <a:schemeClr val="tx2">
                        <a:lumMod val="20000"/>
                        <a:lumOff val="80000"/>
                      </a:schemeClr>
                    </a:solidFill>
                  </a:tcPr>
                </a:tc>
                <a:tc>
                  <a:txBody>
                    <a:bodyPr/>
                    <a:lstStyle/>
                    <a:p>
                      <a:pPr marL="0" marR="0">
                        <a:lnSpc>
                          <a:spcPct val="115000"/>
                        </a:lnSpc>
                        <a:spcBef>
                          <a:spcPts val="0"/>
                        </a:spcBef>
                        <a:spcAft>
                          <a:spcPts val="1000"/>
                        </a:spcAft>
                      </a:pPr>
                      <a:r>
                        <a:rPr lang="en-US" sz="2100" b="0" dirty="0" smtClean="0">
                          <a:solidFill>
                            <a:schemeClr val="tx1"/>
                          </a:solidFill>
                          <a:latin typeface="Calibri"/>
                          <a:ea typeface="Calibri"/>
                          <a:cs typeface="Calibri"/>
                        </a:rPr>
                        <a:t>Cont VPD days &gt;750 Pa </a:t>
                      </a:r>
                      <a:r>
                        <a:rPr lang="en-US" sz="2100" b="0" u="sng" dirty="0" smtClean="0">
                          <a:solidFill>
                            <a:schemeClr val="tx1"/>
                          </a:solidFill>
                          <a:latin typeface="+mn-lt"/>
                          <a:ea typeface="Calibri"/>
                          <a:cs typeface="Calibri"/>
                        </a:rPr>
                        <a:t>&gt;</a:t>
                      </a:r>
                      <a:r>
                        <a:rPr lang="en-US" sz="2100" b="0" dirty="0" smtClean="0">
                          <a:solidFill>
                            <a:schemeClr val="tx1"/>
                          </a:solidFill>
                          <a:latin typeface="+mn-lt"/>
                          <a:ea typeface="Calibri"/>
                          <a:cs typeface="Calibri"/>
                        </a:rPr>
                        <a:t>10</a:t>
                      </a:r>
                      <a:r>
                        <a:rPr lang="en-US" sz="2100" b="0" baseline="30000" dirty="0" smtClean="0">
                          <a:solidFill>
                            <a:schemeClr val="tx1"/>
                          </a:solidFill>
                          <a:latin typeface="+mn-lt"/>
                          <a:ea typeface="Calibri"/>
                          <a:cs typeface="Calibri"/>
                        </a:rPr>
                        <a:t>o</a:t>
                      </a:r>
                      <a:r>
                        <a:rPr lang="en-US" sz="2100" b="0" dirty="0" smtClean="0">
                          <a:solidFill>
                            <a:schemeClr val="tx1"/>
                          </a:solidFill>
                          <a:latin typeface="+mn-lt"/>
                          <a:ea typeface="Calibri"/>
                          <a:cs typeface="Calibri"/>
                        </a:rPr>
                        <a:t>C</a:t>
                      </a:r>
                      <a:endParaRPr lang="en-US" sz="2100" b="0" dirty="0">
                        <a:solidFill>
                          <a:schemeClr val="tx1"/>
                        </a:solidFill>
                        <a:latin typeface="Calibri"/>
                        <a:ea typeface="Calibri"/>
                        <a:cs typeface="Times New Roman"/>
                      </a:endParaRPr>
                    </a:p>
                  </a:txBody>
                  <a:tcPr marL="0" marR="0" marT="0" marB="0">
                    <a:lnL>
                      <a:noFill/>
                    </a:lnL>
                    <a:lnR>
                      <a:noFill/>
                    </a:lnR>
                    <a:lnT>
                      <a:noFill/>
                    </a:lnT>
                    <a:lnB>
                      <a:noFill/>
                    </a:lnB>
                    <a:solidFill>
                      <a:schemeClr val="tx2">
                        <a:lumMod val="20000"/>
                        <a:lumOff val="80000"/>
                      </a:schemeClr>
                    </a:solidFill>
                  </a:tcPr>
                </a:tc>
                <a:tc>
                  <a:txBody>
                    <a:bodyPr/>
                    <a:lstStyle/>
                    <a:p>
                      <a:pPr marL="0" marR="0" algn="ctr">
                        <a:lnSpc>
                          <a:spcPct val="115000"/>
                        </a:lnSpc>
                        <a:spcBef>
                          <a:spcPts val="0"/>
                        </a:spcBef>
                        <a:spcAft>
                          <a:spcPts val="1000"/>
                        </a:spcAft>
                      </a:pPr>
                      <a:r>
                        <a:rPr lang="en-US" sz="2100" b="0" dirty="0">
                          <a:solidFill>
                            <a:schemeClr val="tx1"/>
                          </a:solidFill>
                          <a:latin typeface="Calibri"/>
                          <a:ea typeface="Calibri"/>
                          <a:cs typeface="Calibri"/>
                        </a:rPr>
                        <a:t>6.17</a:t>
                      </a:r>
                      <a:endParaRPr lang="en-US" sz="2100" b="0" dirty="0">
                        <a:solidFill>
                          <a:schemeClr val="tx1"/>
                        </a:solidFill>
                        <a:latin typeface="Calibri"/>
                        <a:ea typeface="Calibri"/>
                        <a:cs typeface="Times New Roman"/>
                      </a:endParaRPr>
                    </a:p>
                  </a:txBody>
                  <a:tcPr marL="0" marR="0" marT="0" marB="0">
                    <a:lnL>
                      <a:noFill/>
                    </a:lnL>
                    <a:lnR>
                      <a:noFill/>
                    </a:lnR>
                    <a:lnT>
                      <a:noFill/>
                    </a:lnT>
                    <a:lnB>
                      <a:noFill/>
                    </a:lnB>
                    <a:solidFill>
                      <a:schemeClr val="tx2">
                        <a:lumMod val="20000"/>
                        <a:lumOff val="80000"/>
                      </a:schemeClr>
                    </a:solidFill>
                  </a:tcPr>
                </a:tc>
                <a:tc>
                  <a:txBody>
                    <a:bodyPr/>
                    <a:lstStyle/>
                    <a:p>
                      <a:pPr marL="0" marR="0">
                        <a:lnSpc>
                          <a:spcPct val="115000"/>
                        </a:lnSpc>
                        <a:spcBef>
                          <a:spcPts val="0"/>
                        </a:spcBef>
                        <a:spcAft>
                          <a:spcPts val="1000"/>
                        </a:spcAft>
                      </a:pPr>
                      <a:endParaRPr lang="en-US" sz="2100" b="0" dirty="0">
                        <a:solidFill>
                          <a:schemeClr val="tx1"/>
                        </a:solidFill>
                        <a:latin typeface="Calibri"/>
                        <a:ea typeface="Calibri"/>
                        <a:cs typeface="Calibri"/>
                      </a:endParaRPr>
                    </a:p>
                  </a:txBody>
                  <a:tcPr marL="0" marR="0" marT="0" marB="0">
                    <a:lnL>
                      <a:noFill/>
                    </a:lnL>
                    <a:lnR>
                      <a:noFill/>
                    </a:lnR>
                    <a:lnT>
                      <a:noFill/>
                    </a:lnT>
                    <a:lnB>
                      <a:noFill/>
                    </a:lnB>
                    <a:solidFill>
                      <a:schemeClr val="accent1">
                        <a:lumMod val="75000"/>
                      </a:schemeClr>
                    </a:solidFill>
                  </a:tcPr>
                </a:tc>
                <a:tc>
                  <a:txBody>
                    <a:bodyPr/>
                    <a:lstStyle/>
                    <a:p>
                      <a:pPr marL="0" marR="0">
                        <a:lnSpc>
                          <a:spcPct val="115000"/>
                        </a:lnSpc>
                        <a:spcBef>
                          <a:spcPts val="0"/>
                        </a:spcBef>
                        <a:spcAft>
                          <a:spcPts val="1000"/>
                        </a:spcAft>
                      </a:pPr>
                      <a:endParaRPr lang="en-US" sz="2100" b="0" dirty="0">
                        <a:solidFill>
                          <a:schemeClr val="tx1"/>
                        </a:solidFill>
                        <a:latin typeface="Calibri"/>
                        <a:ea typeface="Calibri"/>
                        <a:cs typeface="Times New Roman"/>
                      </a:endParaRPr>
                    </a:p>
                  </a:txBody>
                  <a:tcPr marL="2538" marR="2538" marT="2538" marB="0">
                    <a:lnL>
                      <a:noFill/>
                    </a:lnL>
                    <a:lnR>
                      <a:noFill/>
                    </a:lnR>
                    <a:lnT>
                      <a:noFill/>
                    </a:lnT>
                    <a:lnB>
                      <a:noFill/>
                    </a:lnB>
                    <a:solidFill>
                      <a:schemeClr val="tx2">
                        <a:lumMod val="20000"/>
                        <a:lumOff val="80000"/>
                      </a:schemeClr>
                    </a:solidFill>
                  </a:tcPr>
                </a:tc>
                <a:tc>
                  <a:txBody>
                    <a:bodyPr/>
                    <a:lstStyle/>
                    <a:p>
                      <a:pPr marL="0" marR="0">
                        <a:lnSpc>
                          <a:spcPct val="115000"/>
                        </a:lnSpc>
                        <a:spcBef>
                          <a:spcPts val="0"/>
                        </a:spcBef>
                        <a:spcAft>
                          <a:spcPts val="1000"/>
                        </a:spcAft>
                      </a:pPr>
                      <a:r>
                        <a:rPr lang="en-US" sz="2100" b="0" dirty="0">
                          <a:solidFill>
                            <a:schemeClr val="tx1"/>
                          </a:solidFill>
                          <a:latin typeface="Calibri"/>
                          <a:ea typeface="Calibri"/>
                          <a:cs typeface="Calibri"/>
                        </a:rPr>
                        <a:t>Topographic wetness index</a:t>
                      </a:r>
                      <a:endParaRPr lang="en-US" sz="2100" b="0" dirty="0">
                        <a:solidFill>
                          <a:schemeClr val="tx1"/>
                        </a:solidFill>
                        <a:latin typeface="Calibri"/>
                        <a:ea typeface="Calibri"/>
                        <a:cs typeface="Times New Roman"/>
                      </a:endParaRPr>
                    </a:p>
                  </a:txBody>
                  <a:tcPr marL="2538" marR="2538" marT="2538" marB="0">
                    <a:lnL>
                      <a:noFill/>
                    </a:lnL>
                    <a:lnR>
                      <a:noFill/>
                    </a:lnR>
                    <a:lnT>
                      <a:noFill/>
                    </a:lnT>
                    <a:lnB>
                      <a:noFill/>
                    </a:lnB>
                    <a:solidFill>
                      <a:schemeClr val="tx2">
                        <a:lumMod val="20000"/>
                        <a:lumOff val="80000"/>
                      </a:schemeClr>
                    </a:solidFill>
                  </a:tcPr>
                </a:tc>
                <a:tc>
                  <a:txBody>
                    <a:bodyPr/>
                    <a:lstStyle/>
                    <a:p>
                      <a:pPr marL="0" marR="0" algn="ctr">
                        <a:lnSpc>
                          <a:spcPct val="115000"/>
                        </a:lnSpc>
                        <a:spcBef>
                          <a:spcPts val="0"/>
                        </a:spcBef>
                        <a:spcAft>
                          <a:spcPts val="1000"/>
                        </a:spcAft>
                      </a:pPr>
                      <a:r>
                        <a:rPr lang="en-US" sz="2100" b="0" dirty="0">
                          <a:solidFill>
                            <a:schemeClr val="tx1"/>
                          </a:solidFill>
                          <a:latin typeface="Calibri"/>
                          <a:ea typeface="Calibri"/>
                          <a:cs typeface="Calibri"/>
                        </a:rPr>
                        <a:t>7.38</a:t>
                      </a:r>
                      <a:endParaRPr lang="en-US" sz="2100" b="0" dirty="0">
                        <a:solidFill>
                          <a:schemeClr val="tx1"/>
                        </a:solidFill>
                        <a:latin typeface="Calibri"/>
                        <a:ea typeface="Calibri"/>
                        <a:cs typeface="Times New Roman"/>
                      </a:endParaRPr>
                    </a:p>
                  </a:txBody>
                  <a:tcPr marL="2538" marR="2538" marT="2538" marB="0">
                    <a:lnL>
                      <a:noFill/>
                    </a:lnL>
                    <a:lnR>
                      <a:noFill/>
                    </a:lnR>
                    <a:lnT>
                      <a:noFill/>
                    </a:lnT>
                    <a:lnB>
                      <a:noFill/>
                    </a:lnB>
                    <a:solidFill>
                      <a:schemeClr val="tx2">
                        <a:lumMod val="20000"/>
                        <a:lumOff val="80000"/>
                      </a:schemeClr>
                    </a:solidFill>
                  </a:tcPr>
                </a:tc>
              </a:tr>
              <a:tr h="411353">
                <a:tc>
                  <a:txBody>
                    <a:bodyPr/>
                    <a:lstStyle/>
                    <a:p>
                      <a:pPr marL="0" marR="0">
                        <a:lnSpc>
                          <a:spcPct val="115000"/>
                        </a:lnSpc>
                        <a:spcBef>
                          <a:spcPts val="0"/>
                        </a:spcBef>
                        <a:spcAft>
                          <a:spcPts val="1000"/>
                        </a:spcAft>
                      </a:pPr>
                      <a:endParaRPr lang="en-US" sz="2000" b="1" dirty="0">
                        <a:solidFill>
                          <a:schemeClr val="tx1"/>
                        </a:solidFill>
                        <a:latin typeface="Calibri"/>
                        <a:ea typeface="Calibri"/>
                        <a:cs typeface="Times New Roman"/>
                      </a:endParaRPr>
                    </a:p>
                  </a:txBody>
                  <a:tcPr marL="0" marR="0" marT="0" marB="0">
                    <a:lnL>
                      <a:noFill/>
                    </a:lnL>
                    <a:lnR>
                      <a:noFill/>
                    </a:lnR>
                    <a:lnT>
                      <a:noFill/>
                    </a:lnT>
                    <a:lnB>
                      <a:noFill/>
                    </a:lnB>
                    <a:solidFill>
                      <a:schemeClr val="bg1"/>
                    </a:solidFill>
                  </a:tcPr>
                </a:tc>
                <a:tc>
                  <a:txBody>
                    <a:bodyPr/>
                    <a:lstStyle/>
                    <a:p>
                      <a:pPr marL="0" marR="0">
                        <a:lnSpc>
                          <a:spcPct val="115000"/>
                        </a:lnSpc>
                        <a:spcBef>
                          <a:spcPts val="0"/>
                        </a:spcBef>
                        <a:spcAft>
                          <a:spcPts val="1000"/>
                        </a:spcAft>
                      </a:pPr>
                      <a:r>
                        <a:rPr lang="en-US" sz="2100" b="0" dirty="0" smtClean="0">
                          <a:solidFill>
                            <a:schemeClr val="tx1"/>
                          </a:solidFill>
                          <a:latin typeface="Calibri"/>
                          <a:ea typeface="Calibri"/>
                          <a:cs typeface="Calibri"/>
                        </a:rPr>
                        <a:t>Non-GS GPP</a:t>
                      </a:r>
                      <a:endParaRPr lang="en-US" sz="2100" b="0" dirty="0">
                        <a:solidFill>
                          <a:schemeClr val="tx1"/>
                        </a:solidFill>
                        <a:latin typeface="Calibri"/>
                        <a:ea typeface="Calibri"/>
                        <a:cs typeface="Times New Roman"/>
                      </a:endParaRPr>
                    </a:p>
                  </a:txBody>
                  <a:tcPr marL="0" marR="0" marT="0" marB="0">
                    <a:lnL>
                      <a:noFill/>
                    </a:lnL>
                    <a:lnR>
                      <a:noFill/>
                    </a:lnR>
                    <a:lnT>
                      <a:noFill/>
                    </a:lnT>
                    <a:lnB>
                      <a:noFill/>
                    </a:lnB>
                    <a:solidFill>
                      <a:schemeClr val="bg1"/>
                    </a:solidFill>
                  </a:tcPr>
                </a:tc>
                <a:tc>
                  <a:txBody>
                    <a:bodyPr/>
                    <a:lstStyle/>
                    <a:p>
                      <a:pPr marL="0" marR="0" algn="ctr">
                        <a:lnSpc>
                          <a:spcPct val="115000"/>
                        </a:lnSpc>
                        <a:spcBef>
                          <a:spcPts val="0"/>
                        </a:spcBef>
                        <a:spcAft>
                          <a:spcPts val="1000"/>
                        </a:spcAft>
                      </a:pPr>
                      <a:r>
                        <a:rPr lang="en-US" sz="2100" b="0" dirty="0">
                          <a:solidFill>
                            <a:schemeClr val="tx1"/>
                          </a:solidFill>
                          <a:latin typeface="Calibri"/>
                          <a:ea typeface="Calibri"/>
                          <a:cs typeface="Calibri"/>
                        </a:rPr>
                        <a:t>5.20</a:t>
                      </a:r>
                      <a:endParaRPr lang="en-US" sz="2100" b="0" dirty="0">
                        <a:solidFill>
                          <a:schemeClr val="tx1"/>
                        </a:solidFill>
                        <a:latin typeface="Calibri"/>
                        <a:ea typeface="Calibri"/>
                        <a:cs typeface="Times New Roman"/>
                      </a:endParaRPr>
                    </a:p>
                  </a:txBody>
                  <a:tcPr marL="0" marR="0" marT="0" marB="0">
                    <a:lnL>
                      <a:noFill/>
                    </a:lnL>
                    <a:lnR>
                      <a:noFill/>
                    </a:lnR>
                    <a:lnT>
                      <a:noFill/>
                    </a:lnT>
                    <a:lnB>
                      <a:noFill/>
                    </a:lnB>
                    <a:solidFill>
                      <a:schemeClr val="bg1"/>
                    </a:solidFill>
                  </a:tcPr>
                </a:tc>
                <a:tc>
                  <a:txBody>
                    <a:bodyPr/>
                    <a:lstStyle/>
                    <a:p>
                      <a:pPr marL="0" marR="0">
                        <a:lnSpc>
                          <a:spcPct val="115000"/>
                        </a:lnSpc>
                        <a:spcBef>
                          <a:spcPts val="0"/>
                        </a:spcBef>
                        <a:spcAft>
                          <a:spcPts val="1000"/>
                        </a:spcAft>
                      </a:pPr>
                      <a:endParaRPr lang="en-US" sz="2100" b="0" dirty="0">
                        <a:solidFill>
                          <a:schemeClr val="tx1"/>
                        </a:solidFill>
                        <a:latin typeface="Calibri"/>
                        <a:ea typeface="Calibri"/>
                        <a:cs typeface="Calibri"/>
                      </a:endParaRPr>
                    </a:p>
                  </a:txBody>
                  <a:tcPr marL="0" marR="0" marT="0" marB="0">
                    <a:lnL>
                      <a:noFill/>
                    </a:lnL>
                    <a:lnR>
                      <a:noFill/>
                    </a:lnR>
                    <a:lnT>
                      <a:noFill/>
                    </a:lnT>
                    <a:lnB>
                      <a:noFill/>
                    </a:lnB>
                    <a:solidFill>
                      <a:schemeClr val="accent1">
                        <a:lumMod val="75000"/>
                      </a:schemeClr>
                    </a:solidFill>
                  </a:tcPr>
                </a:tc>
                <a:tc>
                  <a:txBody>
                    <a:bodyPr/>
                    <a:lstStyle/>
                    <a:p>
                      <a:pPr marL="0" marR="0">
                        <a:lnSpc>
                          <a:spcPct val="115000"/>
                        </a:lnSpc>
                        <a:spcBef>
                          <a:spcPts val="0"/>
                        </a:spcBef>
                        <a:spcAft>
                          <a:spcPts val="1000"/>
                        </a:spcAft>
                      </a:pPr>
                      <a:endParaRPr lang="en-US" sz="2100" b="0" dirty="0">
                        <a:solidFill>
                          <a:schemeClr val="tx1"/>
                        </a:solidFill>
                        <a:latin typeface="Calibri"/>
                        <a:ea typeface="Calibri"/>
                        <a:cs typeface="Times New Roman"/>
                      </a:endParaRPr>
                    </a:p>
                  </a:txBody>
                  <a:tcPr marL="2538" marR="2538" marT="2538" marB="0">
                    <a:lnL>
                      <a:noFill/>
                    </a:lnL>
                    <a:lnR>
                      <a:noFill/>
                    </a:lnR>
                    <a:lnT>
                      <a:noFill/>
                    </a:lnT>
                    <a:lnB>
                      <a:noFill/>
                    </a:lnB>
                    <a:solidFill>
                      <a:schemeClr val="bg1"/>
                    </a:solidFill>
                  </a:tcPr>
                </a:tc>
                <a:tc>
                  <a:txBody>
                    <a:bodyPr/>
                    <a:lstStyle/>
                    <a:p>
                      <a:pPr marL="0" marR="0">
                        <a:lnSpc>
                          <a:spcPct val="115000"/>
                        </a:lnSpc>
                        <a:spcBef>
                          <a:spcPts val="0"/>
                        </a:spcBef>
                        <a:spcAft>
                          <a:spcPts val="1000"/>
                        </a:spcAft>
                      </a:pPr>
                      <a:r>
                        <a:rPr lang="en-US" sz="2100" b="0" dirty="0">
                          <a:solidFill>
                            <a:schemeClr val="tx1"/>
                          </a:solidFill>
                          <a:latin typeface="Calibri"/>
                          <a:ea typeface="Calibri"/>
                          <a:cs typeface="Calibri"/>
                        </a:rPr>
                        <a:t>Flow accumulation</a:t>
                      </a:r>
                      <a:endParaRPr lang="en-US" sz="2100" b="0" dirty="0">
                        <a:solidFill>
                          <a:schemeClr val="tx1"/>
                        </a:solidFill>
                        <a:latin typeface="Calibri"/>
                        <a:ea typeface="Calibri"/>
                        <a:cs typeface="Times New Roman"/>
                      </a:endParaRPr>
                    </a:p>
                  </a:txBody>
                  <a:tcPr marL="2538" marR="2538" marT="2538" marB="0">
                    <a:lnL>
                      <a:noFill/>
                    </a:lnL>
                    <a:lnR>
                      <a:noFill/>
                    </a:lnR>
                    <a:lnT>
                      <a:noFill/>
                    </a:lnT>
                    <a:lnB>
                      <a:noFill/>
                    </a:lnB>
                    <a:solidFill>
                      <a:schemeClr val="bg1"/>
                    </a:solidFill>
                  </a:tcPr>
                </a:tc>
                <a:tc>
                  <a:txBody>
                    <a:bodyPr/>
                    <a:lstStyle/>
                    <a:p>
                      <a:pPr marL="0" marR="0" algn="ctr">
                        <a:lnSpc>
                          <a:spcPct val="115000"/>
                        </a:lnSpc>
                        <a:spcBef>
                          <a:spcPts val="0"/>
                        </a:spcBef>
                        <a:spcAft>
                          <a:spcPts val="1000"/>
                        </a:spcAft>
                      </a:pPr>
                      <a:r>
                        <a:rPr lang="en-US" sz="2100" b="0" dirty="0">
                          <a:solidFill>
                            <a:schemeClr val="tx1"/>
                          </a:solidFill>
                          <a:latin typeface="Calibri"/>
                          <a:ea typeface="Calibri"/>
                          <a:cs typeface="Calibri"/>
                        </a:rPr>
                        <a:t>6.92</a:t>
                      </a:r>
                      <a:endParaRPr lang="en-US" sz="2100" b="0" dirty="0">
                        <a:solidFill>
                          <a:schemeClr val="tx1"/>
                        </a:solidFill>
                        <a:latin typeface="Calibri"/>
                        <a:ea typeface="Calibri"/>
                        <a:cs typeface="Times New Roman"/>
                      </a:endParaRPr>
                    </a:p>
                  </a:txBody>
                  <a:tcPr marL="2538" marR="2538" marT="2538" marB="0">
                    <a:lnL>
                      <a:noFill/>
                    </a:lnL>
                    <a:lnR>
                      <a:noFill/>
                    </a:lnR>
                    <a:lnT>
                      <a:noFill/>
                    </a:lnT>
                    <a:lnB>
                      <a:noFill/>
                    </a:lnB>
                    <a:solidFill>
                      <a:schemeClr val="bg1"/>
                    </a:solidFill>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52400" y="609600"/>
            <a:ext cx="8991600" cy="5257800"/>
            <a:chOff x="152400" y="609600"/>
            <a:chExt cx="8991600" cy="5257800"/>
          </a:xfrm>
        </p:grpSpPr>
        <p:sp>
          <p:nvSpPr>
            <p:cNvPr id="9" name="TextBox 8"/>
            <p:cNvSpPr txBox="1"/>
            <p:nvPr/>
          </p:nvSpPr>
          <p:spPr>
            <a:xfrm>
              <a:off x="152400" y="609600"/>
              <a:ext cx="8763000" cy="584775"/>
            </a:xfrm>
            <a:prstGeom prst="rect">
              <a:avLst/>
            </a:prstGeom>
            <a:noFill/>
          </p:spPr>
          <p:txBody>
            <a:bodyPr wrap="square" rtlCol="0">
              <a:spAutoFit/>
            </a:bodyPr>
            <a:lstStyle/>
            <a:p>
              <a:r>
                <a:rPr lang="en-US" sz="3200" dirty="0" smtClean="0">
                  <a:solidFill>
                    <a:srgbClr val="FFFF99"/>
                  </a:solidFill>
                  <a:effectLst>
                    <a:outerShdw blurRad="38100" dist="38100" dir="2700000" algn="tl">
                      <a:srgbClr val="000000">
                        <a:alpha val="43137"/>
                      </a:srgbClr>
                    </a:outerShdw>
                  </a:effectLst>
                  <a:latin typeface="Comic Sans MS" pitchFamily="66" charset="0"/>
                </a:rPr>
                <a:t>How we got to 10 predictors, </a:t>
              </a:r>
              <a:r>
                <a:rPr lang="en-US" sz="3200" dirty="0" err="1" smtClean="0">
                  <a:solidFill>
                    <a:srgbClr val="FFFF99"/>
                  </a:solidFill>
                  <a:effectLst>
                    <a:outerShdw blurRad="38100" dist="38100" dir="2700000" algn="tl">
                      <a:srgbClr val="000000">
                        <a:alpha val="43137"/>
                      </a:srgbClr>
                    </a:outerShdw>
                  </a:effectLst>
                  <a:latin typeface="Comic Sans MS" pitchFamily="66" charset="0"/>
                </a:rPr>
                <a:t>cRF</a:t>
              </a:r>
              <a:endParaRPr lang="en-US" sz="3200" dirty="0">
                <a:solidFill>
                  <a:srgbClr val="FFFF99"/>
                </a:solidFill>
                <a:effectLst>
                  <a:outerShdw blurRad="38100" dist="38100" dir="2700000" algn="tl">
                    <a:srgbClr val="000000">
                      <a:alpha val="43137"/>
                    </a:srgbClr>
                  </a:outerShdw>
                </a:effectLst>
                <a:latin typeface="Comic Sans MS" pitchFamily="66" charset="0"/>
              </a:endParaRPr>
            </a:p>
          </p:txBody>
        </p:sp>
        <p:pic>
          <p:nvPicPr>
            <p:cNvPr id="11" name="Picture 10"/>
            <p:cNvPicPr/>
            <p:nvPr/>
          </p:nvPicPr>
          <p:blipFill>
            <a:blip r:embed="rId3" cstate="print"/>
            <a:srcRect t="65385"/>
            <a:stretch>
              <a:fillRect/>
            </a:stretch>
          </p:blipFill>
          <p:spPr bwMode="auto">
            <a:xfrm>
              <a:off x="152400" y="1752600"/>
              <a:ext cx="8686800" cy="3505200"/>
            </a:xfrm>
            <a:prstGeom prst="rect">
              <a:avLst/>
            </a:prstGeom>
            <a:noFill/>
            <a:ln w="9525">
              <a:noFill/>
              <a:miter lim="800000"/>
              <a:headEnd/>
              <a:tailEnd/>
            </a:ln>
          </p:spPr>
        </p:pic>
        <p:sp>
          <p:nvSpPr>
            <p:cNvPr id="15" name="Rectangle 14"/>
            <p:cNvSpPr/>
            <p:nvPr/>
          </p:nvSpPr>
          <p:spPr>
            <a:xfrm flipH="1">
              <a:off x="3124200" y="1828800"/>
              <a:ext cx="311929" cy="2358771"/>
            </a:xfrm>
            <a:prstGeom prst="rect">
              <a:avLst/>
            </a:prstGeom>
            <a:solidFill>
              <a:schemeClr val="bg1">
                <a:lumMod val="75000"/>
                <a:alpha val="28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flipH="1">
              <a:off x="7231871" y="1828800"/>
              <a:ext cx="311929" cy="2358771"/>
            </a:xfrm>
            <a:prstGeom prst="rect">
              <a:avLst/>
            </a:prstGeom>
            <a:solidFill>
              <a:schemeClr val="bg1">
                <a:lumMod val="75000"/>
                <a:alpha val="28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772400" y="1905000"/>
              <a:ext cx="652743" cy="923330"/>
            </a:xfrm>
            <a:prstGeom prst="rect">
              <a:avLst/>
            </a:prstGeom>
            <a:noFill/>
          </p:spPr>
          <p:txBody>
            <a:bodyPr wrap="none" rtlCol="0">
              <a:spAutoFit/>
            </a:bodyPr>
            <a:lstStyle/>
            <a:p>
              <a:r>
                <a:rPr lang="en-US" dirty="0" smtClean="0">
                  <a:solidFill>
                    <a:srgbClr val="0000FF"/>
                  </a:solidFill>
                </a:rPr>
                <a:t>RF</a:t>
              </a:r>
            </a:p>
            <a:p>
              <a:r>
                <a:rPr lang="en-US" dirty="0" smtClean="0">
                  <a:solidFill>
                    <a:srgbClr val="FF0000"/>
                  </a:solidFill>
                </a:rPr>
                <a:t>GBM</a:t>
              </a:r>
            </a:p>
            <a:p>
              <a:r>
                <a:rPr lang="en-US" dirty="0" smtClean="0"/>
                <a:t>OLS</a:t>
              </a:r>
              <a:endParaRPr lang="en-US" dirty="0"/>
            </a:p>
          </p:txBody>
        </p:sp>
        <p:sp>
          <p:nvSpPr>
            <p:cNvPr id="7" name="TextBox 6"/>
            <p:cNvSpPr txBox="1"/>
            <p:nvPr/>
          </p:nvSpPr>
          <p:spPr>
            <a:xfrm>
              <a:off x="152400" y="5405735"/>
              <a:ext cx="8991600" cy="461665"/>
            </a:xfrm>
            <a:prstGeom prst="rect">
              <a:avLst/>
            </a:prstGeom>
            <a:noFill/>
          </p:spPr>
          <p:txBody>
            <a:bodyPr wrap="square" rtlCol="0">
              <a:spAutoFit/>
            </a:bodyPr>
            <a:lstStyle/>
            <a:p>
              <a:pPr marL="228600" indent="-228600"/>
              <a:r>
                <a:rPr lang="en-US" sz="2400" dirty="0" smtClean="0">
                  <a:solidFill>
                    <a:schemeClr val="bg1"/>
                  </a:solidFill>
                </a:rPr>
                <a:t>Optimized model parsimony, variance explained, minimized error</a:t>
              </a:r>
              <a:endParaRPr lang="en-US" sz="2400" dirty="0">
                <a:solidFill>
                  <a:schemeClr val="bg1"/>
                </a:solidFill>
              </a:endParaRP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76200"/>
            <a:ext cx="9144000" cy="6400800"/>
            <a:chOff x="0" y="76200"/>
            <a:chExt cx="9144000" cy="6400800"/>
          </a:xfrm>
        </p:grpSpPr>
        <p:sp>
          <p:nvSpPr>
            <p:cNvPr id="11" name="Rectangle 10"/>
            <p:cNvSpPr/>
            <p:nvPr/>
          </p:nvSpPr>
          <p:spPr>
            <a:xfrm>
              <a:off x="0" y="76200"/>
              <a:ext cx="9144000" cy="584775"/>
            </a:xfrm>
            <a:prstGeom prst="rect">
              <a:avLst/>
            </a:prstGeom>
          </p:spPr>
          <p:txBody>
            <a:bodyPr wrap="square">
              <a:spAutoFit/>
            </a:bodyPr>
            <a:lstStyle/>
            <a:p>
              <a:r>
                <a:rPr lang="en-US" sz="3200" dirty="0" smtClean="0">
                  <a:solidFill>
                    <a:srgbClr val="FFFF99"/>
                  </a:solidFill>
                  <a:latin typeface="Comic Sans MS" pitchFamily="66" charset="0"/>
                </a:rPr>
                <a:t>Scatterplot </a:t>
              </a:r>
              <a:r>
                <a:rPr lang="en-US" sz="3200" dirty="0">
                  <a:solidFill>
                    <a:srgbClr val="FFFF99"/>
                  </a:solidFill>
                  <a:latin typeface="Comic Sans MS" pitchFamily="66" charset="0"/>
                </a:rPr>
                <a:t>of </a:t>
              </a:r>
              <a:r>
                <a:rPr lang="en-US" sz="3200" dirty="0" err="1" smtClean="0">
                  <a:solidFill>
                    <a:srgbClr val="FFFF99"/>
                  </a:solidFill>
                  <a:latin typeface="Comic Sans MS" pitchFamily="66" charset="0"/>
                </a:rPr>
                <a:t>cRF</a:t>
              </a:r>
              <a:r>
                <a:rPr lang="en-US" sz="3200" dirty="0" smtClean="0">
                  <a:solidFill>
                    <a:srgbClr val="FFFF99"/>
                  </a:solidFill>
                  <a:latin typeface="Comic Sans MS" pitchFamily="66" charset="0"/>
                </a:rPr>
                <a:t> model performance</a:t>
              </a:r>
            </a:p>
          </p:txBody>
        </p:sp>
        <p:pic>
          <p:nvPicPr>
            <p:cNvPr id="4" name="Picture 3" descr="ANC_scatterplot_model_parameterization.png"/>
            <p:cNvPicPr>
              <a:picLocks noChangeAspect="1"/>
            </p:cNvPicPr>
            <p:nvPr/>
          </p:nvPicPr>
          <p:blipFill>
            <a:blip r:embed="rId3" cstate="print"/>
            <a:stretch>
              <a:fillRect/>
            </a:stretch>
          </p:blipFill>
          <p:spPr>
            <a:xfrm>
              <a:off x="3657600" y="990600"/>
              <a:ext cx="5486400" cy="5486400"/>
            </a:xfrm>
            <a:prstGeom prst="rect">
              <a:avLst/>
            </a:prstGeom>
          </p:spPr>
        </p:pic>
        <p:sp>
          <p:nvSpPr>
            <p:cNvPr id="7" name="TextBox 6"/>
            <p:cNvSpPr txBox="1"/>
            <p:nvPr/>
          </p:nvSpPr>
          <p:spPr>
            <a:xfrm>
              <a:off x="0" y="990600"/>
              <a:ext cx="3657600" cy="4770537"/>
            </a:xfrm>
            <a:prstGeom prst="rect">
              <a:avLst/>
            </a:prstGeom>
            <a:noFill/>
          </p:spPr>
          <p:txBody>
            <a:bodyPr wrap="square" rtlCol="0">
              <a:spAutoFit/>
            </a:bodyPr>
            <a:lstStyle/>
            <a:p>
              <a:r>
                <a:rPr lang="en-US" sz="2400" b="1" dirty="0" smtClean="0">
                  <a:ln>
                    <a:solidFill>
                      <a:schemeClr val="tx1"/>
                    </a:solidFill>
                  </a:ln>
                  <a:solidFill>
                    <a:schemeClr val="bg1"/>
                  </a:solidFill>
                </a:rPr>
                <a:t>48 modeled* combinations of the data varying…</a:t>
              </a:r>
            </a:p>
            <a:p>
              <a:endParaRPr lang="en-US" sz="2400" dirty="0" smtClean="0">
                <a:solidFill>
                  <a:schemeClr val="bg1"/>
                </a:solidFill>
              </a:endParaRPr>
            </a:p>
            <a:p>
              <a:pPr marL="341313" indent="-341313"/>
              <a:r>
                <a:rPr lang="en-US" sz="2400" dirty="0" smtClean="0">
                  <a:solidFill>
                    <a:schemeClr val="bg1"/>
                  </a:solidFill>
                </a:rPr>
                <a:t>Sampling design (3) </a:t>
              </a:r>
              <a:r>
                <a:rPr lang="en-US" sz="2400" b="1" i="1" dirty="0" smtClean="0">
                  <a:ln>
                    <a:solidFill>
                      <a:schemeClr val="tx1"/>
                    </a:solidFill>
                  </a:ln>
                  <a:solidFill>
                    <a:schemeClr val="bg1"/>
                  </a:solidFill>
                </a:rPr>
                <a:t>oversampled </a:t>
              </a:r>
              <a:r>
                <a:rPr lang="en-US" sz="2400" b="1" i="1" dirty="0" err="1" smtClean="0">
                  <a:ln>
                    <a:solidFill>
                      <a:schemeClr val="tx1"/>
                    </a:solidFill>
                  </a:ln>
                  <a:solidFill>
                    <a:schemeClr val="bg1"/>
                  </a:solidFill>
                </a:rPr>
                <a:t>ANC</a:t>
              </a:r>
              <a:r>
                <a:rPr lang="en-US" sz="2400" b="1" i="1" baseline="-25000" dirty="0" err="1" smtClean="0">
                  <a:ln>
                    <a:solidFill>
                      <a:schemeClr val="tx1"/>
                    </a:solidFill>
                  </a:ln>
                  <a:solidFill>
                    <a:schemeClr val="bg1"/>
                  </a:solidFill>
                </a:rPr>
                <a:t>hi</a:t>
              </a:r>
              <a:r>
                <a:rPr lang="en-US" sz="2400" b="1" i="1" dirty="0" smtClean="0">
                  <a:ln>
                    <a:solidFill>
                      <a:schemeClr val="tx1"/>
                    </a:solidFill>
                  </a:ln>
                  <a:solidFill>
                    <a:schemeClr val="bg1"/>
                  </a:solidFill>
                </a:rPr>
                <a:t> undersampled </a:t>
              </a:r>
              <a:r>
                <a:rPr lang="en-US" sz="2400" b="1" i="1" dirty="0" err="1" smtClean="0">
                  <a:ln>
                    <a:solidFill>
                      <a:schemeClr val="tx1"/>
                    </a:solidFill>
                  </a:ln>
                  <a:solidFill>
                    <a:schemeClr val="bg1"/>
                  </a:solidFill>
                </a:rPr>
                <a:t>ANC</a:t>
              </a:r>
              <a:r>
                <a:rPr lang="en-US" sz="2400" b="1" i="1" baseline="-25000" dirty="0" err="1" smtClean="0">
                  <a:ln>
                    <a:solidFill>
                      <a:schemeClr val="tx1"/>
                    </a:solidFill>
                  </a:ln>
                  <a:solidFill>
                    <a:schemeClr val="bg1"/>
                  </a:solidFill>
                </a:rPr>
                <a:t>low</a:t>
              </a:r>
              <a:r>
                <a:rPr lang="en-US" sz="2400" b="1" i="1" baseline="-25000" dirty="0" smtClean="0">
                  <a:ln>
                    <a:solidFill>
                      <a:schemeClr val="tx1"/>
                    </a:solidFill>
                  </a:ln>
                  <a:solidFill>
                    <a:schemeClr val="bg1"/>
                  </a:solidFill>
                </a:rPr>
                <a:t> </a:t>
              </a:r>
              <a:r>
                <a:rPr lang="en-US" sz="2400" b="1" i="1" dirty="0" err="1" smtClean="0">
                  <a:ln>
                    <a:solidFill>
                      <a:schemeClr val="tx1"/>
                    </a:solidFill>
                  </a:ln>
                  <a:solidFill>
                    <a:schemeClr val="bg1"/>
                  </a:solidFill>
                </a:rPr>
                <a:t>imbalanced</a:t>
              </a:r>
              <a:r>
                <a:rPr lang="en-US" sz="2400" b="1" i="1" baseline="-25000" dirty="0" err="1" smtClean="0">
                  <a:ln>
                    <a:solidFill>
                      <a:schemeClr val="tx1"/>
                    </a:solidFill>
                  </a:ln>
                  <a:solidFill>
                    <a:schemeClr val="bg1"/>
                  </a:solidFill>
                </a:rPr>
                <a:t>as</a:t>
              </a:r>
              <a:r>
                <a:rPr lang="en-US" sz="2400" b="1" i="1" baseline="-25000" dirty="0" smtClean="0">
                  <a:ln>
                    <a:solidFill>
                      <a:schemeClr val="tx1"/>
                    </a:solidFill>
                  </a:ln>
                  <a:solidFill>
                    <a:schemeClr val="bg1"/>
                  </a:solidFill>
                </a:rPr>
                <a:t> is</a:t>
              </a:r>
              <a:r>
                <a:rPr lang="en-US" sz="2400" b="1" i="1" dirty="0" smtClean="0">
                  <a:ln>
                    <a:solidFill>
                      <a:schemeClr val="tx1"/>
                    </a:solidFill>
                  </a:ln>
                  <a:solidFill>
                    <a:schemeClr val="bg1"/>
                  </a:solidFill>
                </a:rPr>
                <a:t> </a:t>
              </a:r>
            </a:p>
            <a:p>
              <a:pPr marL="341313" indent="-341313">
                <a:buFont typeface="+mj-lt"/>
                <a:buAutoNum type="arabicPeriod"/>
              </a:pPr>
              <a:endParaRPr lang="en-US" sz="2000" dirty="0" smtClean="0">
                <a:solidFill>
                  <a:schemeClr val="bg1"/>
                </a:solidFill>
              </a:endParaRPr>
            </a:p>
            <a:p>
              <a:pPr marL="341313" indent="-341313"/>
              <a:r>
                <a:rPr lang="en-US" sz="2400" dirty="0" smtClean="0">
                  <a:solidFill>
                    <a:schemeClr val="bg1"/>
                  </a:solidFill>
                </a:rPr>
                <a:t>ANC threshold </a:t>
              </a:r>
              <a:r>
                <a:rPr lang="en-US" sz="2400" dirty="0" smtClean="0">
                  <a:solidFill>
                    <a:schemeClr val="bg1"/>
                  </a:solidFill>
                  <a:sym typeface="Wingdings" pitchFamily="2" charset="2"/>
                </a:rPr>
                <a:t> </a:t>
              </a:r>
              <a:r>
                <a:rPr lang="en-US" sz="2400" dirty="0" err="1" smtClean="0">
                  <a:solidFill>
                    <a:schemeClr val="bg1"/>
                  </a:solidFill>
                  <a:sym typeface="Wingdings" pitchFamily="2" charset="2"/>
                </a:rPr>
                <a:t>cRF</a:t>
              </a:r>
              <a:r>
                <a:rPr lang="en-US" sz="2400" dirty="0" smtClean="0">
                  <a:solidFill>
                    <a:schemeClr val="bg1"/>
                  </a:solidFill>
                  <a:sym typeface="Wingdings" pitchFamily="2" charset="2"/>
                </a:rPr>
                <a:t> </a:t>
              </a:r>
              <a:r>
                <a:rPr lang="en-US" sz="2400" dirty="0" smtClean="0">
                  <a:solidFill>
                    <a:schemeClr val="bg1"/>
                  </a:solidFill>
                </a:rPr>
                <a:t>(4)    </a:t>
              </a:r>
              <a:r>
                <a:rPr lang="en-US" sz="2400" b="1" i="1" dirty="0" smtClean="0">
                  <a:ln>
                    <a:solidFill>
                      <a:schemeClr val="tx1"/>
                    </a:solidFill>
                  </a:ln>
                  <a:solidFill>
                    <a:schemeClr val="bg1"/>
                  </a:solidFill>
                </a:rPr>
                <a:t>[150, 200, 250, 300] </a:t>
              </a:r>
            </a:p>
            <a:p>
              <a:pPr marL="341313" indent="-341313">
                <a:buFont typeface="+mj-lt"/>
                <a:buAutoNum type="arabicPeriod"/>
              </a:pPr>
              <a:endParaRPr lang="en-US" sz="2000" dirty="0" smtClean="0">
                <a:solidFill>
                  <a:schemeClr val="bg1"/>
                </a:solidFill>
              </a:endParaRPr>
            </a:p>
            <a:p>
              <a:pPr marL="341313" indent="-341313"/>
              <a:r>
                <a:rPr lang="en-US" sz="2400" dirty="0" smtClean="0">
                  <a:solidFill>
                    <a:schemeClr val="bg1"/>
                  </a:solidFill>
                </a:rPr>
                <a:t>Cutoff probability </a:t>
              </a:r>
              <a:r>
                <a:rPr lang="en-US" sz="2400" dirty="0" smtClean="0">
                  <a:solidFill>
                    <a:schemeClr val="bg1"/>
                  </a:solidFill>
                  <a:sym typeface="Wingdings" pitchFamily="2" charset="2"/>
                </a:rPr>
                <a:t> </a:t>
              </a:r>
              <a:r>
                <a:rPr lang="en-US" sz="2400" dirty="0" err="1" smtClean="0">
                  <a:solidFill>
                    <a:schemeClr val="bg1"/>
                  </a:solidFill>
                  <a:sym typeface="Wingdings" pitchFamily="2" charset="2"/>
                </a:rPr>
                <a:t>cRF</a:t>
              </a:r>
              <a:r>
                <a:rPr lang="en-US" sz="2400" dirty="0" smtClean="0">
                  <a:solidFill>
                    <a:schemeClr val="bg1"/>
                  </a:solidFill>
                  <a:sym typeface="Wingdings" pitchFamily="2" charset="2"/>
                </a:rPr>
                <a:t> </a:t>
              </a:r>
              <a:r>
                <a:rPr lang="en-US" sz="2400" dirty="0" smtClean="0">
                  <a:solidFill>
                    <a:schemeClr val="bg1"/>
                  </a:solidFill>
                </a:rPr>
                <a:t>(4)            </a:t>
              </a:r>
              <a:r>
                <a:rPr lang="en-US" sz="2400" b="1" i="1" dirty="0" smtClean="0">
                  <a:ln>
                    <a:solidFill>
                      <a:schemeClr val="tx1"/>
                    </a:solidFill>
                  </a:ln>
                  <a:solidFill>
                    <a:schemeClr val="bg1"/>
                  </a:solidFill>
                </a:rPr>
                <a:t>[0.4, 0.5, 0.6, 0.7]</a:t>
              </a:r>
              <a:endParaRPr lang="en-US" sz="2400" b="1" i="1" dirty="0">
                <a:ln>
                  <a:solidFill>
                    <a:schemeClr val="tx1"/>
                  </a:solidFill>
                </a:ln>
              </a:endParaRPr>
            </a:p>
          </p:txBody>
        </p:sp>
        <p:sp>
          <p:nvSpPr>
            <p:cNvPr id="8" name="Oval 7"/>
            <p:cNvSpPr/>
            <p:nvPr/>
          </p:nvSpPr>
          <p:spPr>
            <a:xfrm rot="2540088">
              <a:off x="4550955" y="3564922"/>
              <a:ext cx="1348086"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0" y="6096000"/>
            <a:ext cx="3551613" cy="400110"/>
          </a:xfrm>
          <a:prstGeom prst="rect">
            <a:avLst/>
          </a:prstGeom>
          <a:noFill/>
        </p:spPr>
        <p:txBody>
          <a:bodyPr wrap="none" rtlCol="0">
            <a:spAutoFit/>
          </a:bodyPr>
          <a:lstStyle/>
          <a:p>
            <a:r>
              <a:rPr lang="en-US" sz="2000" dirty="0" smtClean="0">
                <a:solidFill>
                  <a:schemeClr val="bg1"/>
                </a:solidFill>
              </a:rPr>
              <a:t>* Whiskers represent the 95% CI</a:t>
            </a:r>
            <a:endParaRPr lang="en-US" sz="2000"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52400" y="914397"/>
          <a:ext cx="8839200" cy="5791200"/>
        </p:xfrm>
        <a:graphic>
          <a:graphicData uri="http://schemas.openxmlformats.org/drawingml/2006/table">
            <a:tbl>
              <a:tblPr/>
              <a:tblGrid>
                <a:gridCol w="690108"/>
                <a:gridCol w="2231298"/>
                <a:gridCol w="1552208"/>
                <a:gridCol w="1455195"/>
                <a:gridCol w="1552208"/>
                <a:gridCol w="1358183"/>
              </a:tblGrid>
              <a:tr h="965200">
                <a:tc>
                  <a:txBody>
                    <a:bodyPr/>
                    <a:lstStyle/>
                    <a:p>
                      <a:pPr marL="0" marR="0">
                        <a:lnSpc>
                          <a:spcPct val="115000"/>
                        </a:lnSpc>
                        <a:spcBef>
                          <a:spcPts val="0"/>
                        </a:spcBef>
                        <a:spcAft>
                          <a:spcPts val="0"/>
                        </a:spcAft>
                      </a:pPr>
                      <a:r>
                        <a:rPr lang="en-US" sz="2400" b="1" dirty="0">
                          <a:solidFill>
                            <a:schemeClr val="bg1"/>
                          </a:solidFill>
                          <a:latin typeface="Calibri"/>
                          <a:ea typeface="Times New Roman"/>
                          <a:cs typeface="Times New Roman"/>
                        </a:rPr>
                        <a:t>ID</a:t>
                      </a:r>
                      <a:endParaRPr lang="en-US" sz="2400" dirty="0">
                        <a:solidFill>
                          <a:schemeClr val="bg1"/>
                        </a:solidFill>
                        <a:latin typeface="Calibri"/>
                        <a:ea typeface="Calibri"/>
                        <a:cs typeface="Times New Roman"/>
                      </a:endParaRPr>
                    </a:p>
                  </a:txBody>
                  <a:tcPr marL="57828" marR="57828" marT="0" marB="0" anchor="b">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tx2">
                        <a:lumMod val="60000"/>
                        <a:lumOff val="40000"/>
                      </a:schemeClr>
                    </a:solidFill>
                  </a:tcPr>
                </a:tc>
                <a:tc>
                  <a:txBody>
                    <a:bodyPr/>
                    <a:lstStyle/>
                    <a:p>
                      <a:pPr marL="0" marR="0" algn="ctr">
                        <a:lnSpc>
                          <a:spcPct val="115000"/>
                        </a:lnSpc>
                        <a:spcBef>
                          <a:spcPts val="0"/>
                        </a:spcBef>
                        <a:spcAft>
                          <a:spcPts val="0"/>
                        </a:spcAft>
                      </a:pPr>
                      <a:r>
                        <a:rPr lang="en-US" sz="2400" b="1" dirty="0">
                          <a:solidFill>
                            <a:schemeClr val="bg1"/>
                          </a:solidFill>
                          <a:latin typeface="Calibri"/>
                          <a:ea typeface="Times New Roman"/>
                          <a:cs typeface="Times New Roman"/>
                        </a:rPr>
                        <a:t>Data sampling</a:t>
                      </a:r>
                      <a:endParaRPr lang="en-US" sz="2400" dirty="0">
                        <a:solidFill>
                          <a:schemeClr val="bg1"/>
                        </a:solidFill>
                        <a:latin typeface="Calibri"/>
                        <a:ea typeface="Calibri"/>
                        <a:cs typeface="Times New Roman"/>
                      </a:endParaRPr>
                    </a:p>
                  </a:txBody>
                  <a:tcPr marL="57828" marR="57828"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tx2">
                        <a:lumMod val="60000"/>
                        <a:lumOff val="40000"/>
                      </a:schemeClr>
                    </a:solidFill>
                  </a:tcPr>
                </a:tc>
                <a:tc>
                  <a:txBody>
                    <a:bodyPr/>
                    <a:lstStyle/>
                    <a:p>
                      <a:pPr marL="0" marR="0" algn="ctr">
                        <a:lnSpc>
                          <a:spcPct val="115000"/>
                        </a:lnSpc>
                        <a:spcBef>
                          <a:spcPts val="0"/>
                        </a:spcBef>
                        <a:spcAft>
                          <a:spcPts val="0"/>
                        </a:spcAft>
                      </a:pPr>
                      <a:r>
                        <a:rPr lang="en-US" sz="2400" b="1" dirty="0" smtClean="0">
                          <a:solidFill>
                            <a:schemeClr val="bg1"/>
                          </a:solidFill>
                          <a:latin typeface="Calibri"/>
                          <a:ea typeface="Times New Roman"/>
                          <a:cs typeface="Times New Roman"/>
                        </a:rPr>
                        <a:t> ANC cutoff</a:t>
                      </a:r>
                      <a:endParaRPr lang="en-US" sz="2400" dirty="0">
                        <a:solidFill>
                          <a:schemeClr val="bg1"/>
                        </a:solidFill>
                        <a:latin typeface="Calibri"/>
                        <a:ea typeface="Calibri"/>
                        <a:cs typeface="Times New Roman"/>
                      </a:endParaRPr>
                    </a:p>
                  </a:txBody>
                  <a:tcPr marL="57828" marR="57828"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tx2">
                        <a:lumMod val="60000"/>
                        <a:lumOff val="40000"/>
                      </a:schemeClr>
                    </a:solidFill>
                  </a:tcPr>
                </a:tc>
                <a:tc>
                  <a:txBody>
                    <a:bodyPr/>
                    <a:lstStyle/>
                    <a:p>
                      <a:pPr marL="0" marR="0" algn="ctr">
                        <a:lnSpc>
                          <a:spcPct val="115000"/>
                        </a:lnSpc>
                        <a:spcBef>
                          <a:spcPts val="0"/>
                        </a:spcBef>
                        <a:spcAft>
                          <a:spcPts val="0"/>
                        </a:spcAft>
                      </a:pPr>
                      <a:r>
                        <a:rPr lang="en-US" sz="2400" b="1" dirty="0" smtClean="0">
                          <a:solidFill>
                            <a:schemeClr val="bg1"/>
                          </a:solidFill>
                          <a:latin typeface="Calibri"/>
                          <a:ea typeface="Times New Roman"/>
                          <a:cs typeface="Times New Roman"/>
                        </a:rPr>
                        <a:t>Prob. </a:t>
                      </a:r>
                      <a:r>
                        <a:rPr lang="en-US" sz="2400" b="1" dirty="0">
                          <a:solidFill>
                            <a:schemeClr val="bg1"/>
                          </a:solidFill>
                          <a:latin typeface="Calibri"/>
                          <a:ea typeface="Times New Roman"/>
                          <a:cs typeface="Times New Roman"/>
                        </a:rPr>
                        <a:t>cutoff</a:t>
                      </a:r>
                      <a:endParaRPr lang="en-US" sz="2400" dirty="0">
                        <a:solidFill>
                          <a:schemeClr val="bg1"/>
                        </a:solidFill>
                        <a:latin typeface="Calibri"/>
                        <a:ea typeface="Calibri"/>
                        <a:cs typeface="Times New Roman"/>
                      </a:endParaRPr>
                    </a:p>
                  </a:txBody>
                  <a:tcPr marL="57828" marR="57828"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tx2">
                        <a:lumMod val="60000"/>
                        <a:lumOff val="40000"/>
                      </a:schemeClr>
                    </a:solidFill>
                  </a:tcPr>
                </a:tc>
                <a:tc>
                  <a:txBody>
                    <a:bodyPr/>
                    <a:lstStyle/>
                    <a:p>
                      <a:pPr marL="0" marR="0" algn="ctr">
                        <a:lnSpc>
                          <a:spcPct val="115000"/>
                        </a:lnSpc>
                        <a:spcBef>
                          <a:spcPts val="0"/>
                        </a:spcBef>
                        <a:spcAft>
                          <a:spcPts val="0"/>
                        </a:spcAft>
                      </a:pPr>
                      <a:r>
                        <a:rPr lang="en-US" sz="2400" b="1" dirty="0" err="1" smtClean="0">
                          <a:solidFill>
                            <a:schemeClr val="bg1"/>
                          </a:solidFill>
                          <a:latin typeface="Calibri"/>
                          <a:ea typeface="Times New Roman"/>
                          <a:cs typeface="Times New Roman"/>
                        </a:rPr>
                        <a:t>Misclass</a:t>
                      </a:r>
                      <a:r>
                        <a:rPr lang="en-US" sz="2400" b="1" dirty="0" smtClean="0">
                          <a:solidFill>
                            <a:schemeClr val="bg1"/>
                          </a:solidFill>
                          <a:latin typeface="Calibri"/>
                          <a:ea typeface="Times New Roman"/>
                          <a:cs typeface="Times New Roman"/>
                        </a:rPr>
                        <a:t> (%)</a:t>
                      </a:r>
                      <a:endParaRPr lang="en-US" sz="2400" dirty="0">
                        <a:solidFill>
                          <a:schemeClr val="bg1"/>
                        </a:solidFill>
                        <a:latin typeface="Calibri"/>
                        <a:ea typeface="Calibri"/>
                        <a:cs typeface="Times New Roman"/>
                      </a:endParaRPr>
                    </a:p>
                  </a:txBody>
                  <a:tcPr marL="57828" marR="57828"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tx2">
                        <a:lumMod val="60000"/>
                        <a:lumOff val="40000"/>
                      </a:schemeClr>
                    </a:solidFill>
                  </a:tcPr>
                </a:tc>
                <a:tc>
                  <a:txBody>
                    <a:bodyPr/>
                    <a:lstStyle/>
                    <a:p>
                      <a:pPr marL="0" marR="0" algn="ctr">
                        <a:lnSpc>
                          <a:spcPct val="115000"/>
                        </a:lnSpc>
                        <a:spcBef>
                          <a:spcPts val="0"/>
                        </a:spcBef>
                        <a:spcAft>
                          <a:spcPts val="0"/>
                        </a:spcAft>
                      </a:pPr>
                      <a:endParaRPr lang="en-US" sz="2400" b="1" dirty="0" smtClean="0">
                        <a:solidFill>
                          <a:schemeClr val="bg1"/>
                        </a:solidFill>
                        <a:latin typeface="Calibri"/>
                        <a:ea typeface="Times New Roman"/>
                        <a:cs typeface="Times New Roman"/>
                      </a:endParaRPr>
                    </a:p>
                    <a:p>
                      <a:pPr marL="0" marR="0" algn="ctr">
                        <a:lnSpc>
                          <a:spcPct val="115000"/>
                        </a:lnSpc>
                        <a:spcBef>
                          <a:spcPts val="0"/>
                        </a:spcBef>
                        <a:spcAft>
                          <a:spcPts val="0"/>
                        </a:spcAft>
                      </a:pPr>
                      <a:r>
                        <a:rPr lang="en-US" sz="2400" b="1" dirty="0" smtClean="0">
                          <a:solidFill>
                            <a:schemeClr val="bg1"/>
                          </a:solidFill>
                          <a:latin typeface="Calibri"/>
                          <a:ea typeface="Times New Roman"/>
                          <a:cs typeface="Times New Roman"/>
                        </a:rPr>
                        <a:t>RMSE</a:t>
                      </a:r>
                      <a:endParaRPr lang="en-US" sz="2400" dirty="0">
                        <a:solidFill>
                          <a:schemeClr val="bg1"/>
                        </a:solidFill>
                        <a:latin typeface="Calibri"/>
                        <a:ea typeface="Calibri"/>
                        <a:cs typeface="Times New Roman"/>
                      </a:endParaRPr>
                    </a:p>
                  </a:txBody>
                  <a:tcPr marL="57828" marR="57828" marT="0" marB="0" anchor="b">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tx2">
                        <a:lumMod val="60000"/>
                        <a:lumOff val="40000"/>
                      </a:schemeClr>
                    </a:solidFill>
                  </a:tcPr>
                </a:tc>
              </a:tr>
              <a:tr h="482600">
                <a:tc>
                  <a:txBody>
                    <a:bodyPr/>
                    <a:lstStyle/>
                    <a:p>
                      <a:pPr marL="0" marR="0">
                        <a:lnSpc>
                          <a:spcPct val="115000"/>
                        </a:lnSpc>
                        <a:spcBef>
                          <a:spcPts val="0"/>
                        </a:spcBef>
                        <a:spcAft>
                          <a:spcPts val="0"/>
                        </a:spcAft>
                      </a:pPr>
                      <a:r>
                        <a:rPr lang="en-US" sz="2400" dirty="0" smtClean="0">
                          <a:solidFill>
                            <a:schemeClr val="tx1"/>
                          </a:solidFill>
                          <a:latin typeface="Calibri"/>
                          <a:ea typeface="Calibri"/>
                          <a:cs typeface="Times New Roman"/>
                        </a:rPr>
                        <a:t>1</a:t>
                      </a:r>
                      <a:endParaRPr lang="en-US" sz="2400" dirty="0">
                        <a:solidFill>
                          <a:schemeClr val="tx1"/>
                        </a:solidFill>
                        <a:latin typeface="Calibri"/>
                        <a:ea typeface="Calibri"/>
                        <a:cs typeface="Times New Roman"/>
                      </a:endParaRPr>
                    </a:p>
                  </a:txBody>
                  <a:tcPr marL="57828" marR="57828"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a:solidFill>
                            <a:schemeClr val="tx1"/>
                          </a:solidFill>
                          <a:latin typeface="Calibri"/>
                          <a:ea typeface="Times New Roman"/>
                          <a:cs typeface="Times New Roman"/>
                        </a:rPr>
                        <a:t>Imbalanced</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150</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0.4</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2.8</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125.7</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r>
              <a:tr h="482600">
                <a:tc>
                  <a:txBody>
                    <a:bodyPr/>
                    <a:lstStyle/>
                    <a:p>
                      <a:pPr marL="0" marR="0">
                        <a:lnSpc>
                          <a:spcPct val="115000"/>
                        </a:lnSpc>
                        <a:spcBef>
                          <a:spcPts val="0"/>
                        </a:spcBef>
                        <a:spcAft>
                          <a:spcPts val="0"/>
                        </a:spcAft>
                      </a:pPr>
                      <a:r>
                        <a:rPr lang="en-US" sz="2400" dirty="0" smtClean="0">
                          <a:solidFill>
                            <a:schemeClr val="tx1"/>
                          </a:solidFill>
                          <a:latin typeface="Calibri"/>
                          <a:ea typeface="Calibri"/>
                          <a:cs typeface="Times New Roman"/>
                        </a:rPr>
                        <a:t>4</a:t>
                      </a:r>
                      <a:endParaRPr lang="en-US" sz="2400" dirty="0">
                        <a:solidFill>
                          <a:schemeClr val="tx1"/>
                        </a:solidFill>
                        <a:latin typeface="Calibri"/>
                        <a:ea typeface="Calibri"/>
                        <a:cs typeface="Times New Roman"/>
                      </a:endParaRPr>
                    </a:p>
                  </a:txBody>
                  <a:tcPr marL="57828" marR="57828"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a:solidFill>
                            <a:schemeClr val="tx1"/>
                          </a:solidFill>
                          <a:latin typeface="Calibri"/>
                          <a:ea typeface="Times New Roman"/>
                          <a:cs typeface="Times New Roman"/>
                        </a:rPr>
                        <a:t>Imbalanced</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150</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0.5</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5.6</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109.1</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r>
              <a:tr h="482600">
                <a:tc>
                  <a:txBody>
                    <a:bodyPr/>
                    <a:lstStyle/>
                    <a:p>
                      <a:pPr marL="0" marR="0">
                        <a:lnSpc>
                          <a:spcPct val="115000"/>
                        </a:lnSpc>
                        <a:spcBef>
                          <a:spcPts val="0"/>
                        </a:spcBef>
                        <a:spcAft>
                          <a:spcPts val="0"/>
                        </a:spcAft>
                      </a:pPr>
                      <a:r>
                        <a:rPr lang="en-US" sz="2400" dirty="0" smtClean="0">
                          <a:solidFill>
                            <a:schemeClr val="tx1"/>
                          </a:solidFill>
                          <a:latin typeface="Calibri"/>
                          <a:ea typeface="Calibri"/>
                          <a:cs typeface="Times New Roman"/>
                        </a:rPr>
                        <a:t>7</a:t>
                      </a:r>
                      <a:endParaRPr lang="en-US" sz="2400" dirty="0">
                        <a:solidFill>
                          <a:schemeClr val="tx1"/>
                        </a:solidFill>
                        <a:latin typeface="Calibri"/>
                        <a:ea typeface="Calibri"/>
                        <a:cs typeface="Times New Roman"/>
                      </a:endParaRPr>
                    </a:p>
                  </a:txBody>
                  <a:tcPr marL="57828" marR="57828"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a:solidFill>
                            <a:schemeClr val="tx1"/>
                          </a:solidFill>
                          <a:latin typeface="Calibri"/>
                          <a:ea typeface="Times New Roman"/>
                          <a:cs typeface="Times New Roman"/>
                        </a:rPr>
                        <a:t>Imbalanced</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150</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0.6</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8.1</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106.0</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r>
              <a:tr h="482600">
                <a:tc>
                  <a:txBody>
                    <a:bodyPr/>
                    <a:lstStyle/>
                    <a:p>
                      <a:pPr marL="0" marR="0">
                        <a:lnSpc>
                          <a:spcPct val="115000"/>
                        </a:lnSpc>
                        <a:spcBef>
                          <a:spcPts val="0"/>
                        </a:spcBef>
                        <a:spcAft>
                          <a:spcPts val="0"/>
                        </a:spcAft>
                      </a:pPr>
                      <a:r>
                        <a:rPr lang="en-US" sz="2400" dirty="0" smtClean="0">
                          <a:solidFill>
                            <a:schemeClr val="tx1"/>
                          </a:solidFill>
                          <a:latin typeface="Calibri"/>
                          <a:ea typeface="Calibri"/>
                          <a:cs typeface="Times New Roman"/>
                        </a:rPr>
                        <a:t>31</a:t>
                      </a:r>
                      <a:endParaRPr lang="en-US" sz="2400" dirty="0">
                        <a:solidFill>
                          <a:schemeClr val="tx1"/>
                        </a:solidFill>
                        <a:latin typeface="Calibri"/>
                        <a:ea typeface="Calibri"/>
                        <a:cs typeface="Times New Roman"/>
                      </a:endParaRPr>
                    </a:p>
                  </a:txBody>
                  <a:tcPr marL="57828" marR="57828"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Imbalanced</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a:solidFill>
                            <a:schemeClr val="tx1"/>
                          </a:solidFill>
                          <a:latin typeface="Calibri"/>
                          <a:ea typeface="Times New Roman"/>
                          <a:cs typeface="Times New Roman"/>
                        </a:rPr>
                        <a:t>250</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0.6</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3.2</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130.5</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r>
              <a:tr h="482600">
                <a:tc>
                  <a:txBody>
                    <a:bodyPr/>
                    <a:lstStyle/>
                    <a:p>
                      <a:pPr marL="0" marR="0">
                        <a:lnSpc>
                          <a:spcPct val="115000"/>
                        </a:lnSpc>
                        <a:spcBef>
                          <a:spcPts val="0"/>
                        </a:spcBef>
                        <a:spcAft>
                          <a:spcPts val="0"/>
                        </a:spcAft>
                      </a:pPr>
                      <a:r>
                        <a:rPr lang="en-US" sz="2400" dirty="0" smtClean="0">
                          <a:solidFill>
                            <a:schemeClr val="tx1"/>
                          </a:solidFill>
                          <a:latin typeface="Calibri"/>
                          <a:ea typeface="Calibri"/>
                          <a:cs typeface="Times New Roman"/>
                        </a:rPr>
                        <a:t>34</a:t>
                      </a:r>
                      <a:endParaRPr lang="en-US" sz="2400" dirty="0">
                        <a:solidFill>
                          <a:schemeClr val="tx1"/>
                        </a:solidFill>
                        <a:latin typeface="Calibri"/>
                        <a:ea typeface="Calibri"/>
                        <a:cs typeface="Times New Roman"/>
                      </a:endParaRPr>
                    </a:p>
                  </a:txBody>
                  <a:tcPr marL="57828" marR="57828"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mn-lt"/>
                          <a:ea typeface="Times New Roman"/>
                          <a:cs typeface="Times New Roman"/>
                        </a:rPr>
                        <a:t>Imbalanced</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a:solidFill>
                            <a:schemeClr val="tx1"/>
                          </a:solidFill>
                          <a:latin typeface="Calibri"/>
                          <a:ea typeface="Times New Roman"/>
                          <a:cs typeface="Times New Roman"/>
                        </a:rPr>
                        <a:t>250</a:t>
                      </a:r>
                      <a:endParaRPr lang="en-US" sz="240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a:solidFill>
                            <a:schemeClr val="tx1"/>
                          </a:solidFill>
                          <a:latin typeface="Calibri"/>
                          <a:ea typeface="Times New Roman"/>
                          <a:cs typeface="Times New Roman"/>
                        </a:rPr>
                        <a:t>0.7</a:t>
                      </a:r>
                      <a:endParaRPr lang="en-US" sz="240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6.4</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111.7</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r>
              <a:tr h="482600">
                <a:tc>
                  <a:txBody>
                    <a:bodyPr/>
                    <a:lstStyle/>
                    <a:p>
                      <a:pPr marL="0" marR="0">
                        <a:lnSpc>
                          <a:spcPct val="115000"/>
                        </a:lnSpc>
                        <a:spcBef>
                          <a:spcPts val="0"/>
                        </a:spcBef>
                        <a:spcAft>
                          <a:spcPts val="0"/>
                        </a:spcAft>
                      </a:pPr>
                      <a:r>
                        <a:rPr lang="en-US" sz="2400" dirty="0" smtClean="0">
                          <a:solidFill>
                            <a:schemeClr val="tx1"/>
                          </a:solidFill>
                          <a:latin typeface="Calibri"/>
                          <a:ea typeface="Calibri"/>
                          <a:cs typeface="Times New Roman"/>
                        </a:rPr>
                        <a:t>46*</a:t>
                      </a:r>
                      <a:endParaRPr lang="en-US" sz="2400" dirty="0">
                        <a:solidFill>
                          <a:schemeClr val="tx1"/>
                        </a:solidFill>
                        <a:latin typeface="Calibri"/>
                        <a:ea typeface="Calibri"/>
                        <a:cs typeface="Times New Roman"/>
                      </a:endParaRPr>
                    </a:p>
                  </a:txBody>
                  <a:tcPr marL="57828" marR="57828"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99FF99"/>
                    </a:solidFill>
                  </a:tcPr>
                </a:tc>
                <a:tc>
                  <a:txBody>
                    <a:bodyPr/>
                    <a:lstStyle/>
                    <a:p>
                      <a:pPr marL="0" marR="0" algn="ctr">
                        <a:lnSpc>
                          <a:spcPct val="115000"/>
                        </a:lnSpc>
                        <a:spcBef>
                          <a:spcPts val="0"/>
                        </a:spcBef>
                        <a:spcAft>
                          <a:spcPts val="0"/>
                        </a:spcAft>
                      </a:pPr>
                      <a:r>
                        <a:rPr lang="en-US" sz="2400" dirty="0">
                          <a:solidFill>
                            <a:schemeClr val="tx1"/>
                          </a:solidFill>
                          <a:latin typeface="Calibri"/>
                          <a:ea typeface="Times New Roman"/>
                          <a:cs typeface="Times New Roman"/>
                        </a:rPr>
                        <a:t>Imbalanced</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99FF99"/>
                    </a:solidFill>
                  </a:tcPr>
                </a:tc>
                <a:tc>
                  <a:txBody>
                    <a:bodyPr/>
                    <a:lstStyle/>
                    <a:p>
                      <a:pPr marL="0" marR="0" algn="ctr">
                        <a:lnSpc>
                          <a:spcPct val="115000"/>
                        </a:lnSpc>
                        <a:spcBef>
                          <a:spcPts val="0"/>
                        </a:spcBef>
                        <a:spcAft>
                          <a:spcPts val="0"/>
                        </a:spcAft>
                      </a:pPr>
                      <a:r>
                        <a:rPr lang="en-US" sz="2400" dirty="0">
                          <a:solidFill>
                            <a:schemeClr val="tx1"/>
                          </a:solidFill>
                          <a:latin typeface="Calibri"/>
                          <a:ea typeface="Times New Roman"/>
                          <a:cs typeface="Times New Roman"/>
                        </a:rPr>
                        <a:t>300</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99FF99"/>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0.7</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99FF99"/>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5.6</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99FF99"/>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107.5</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99FF99"/>
                    </a:solidFill>
                  </a:tcPr>
                </a:tc>
              </a:tr>
              <a:tr h="482600">
                <a:tc>
                  <a:txBody>
                    <a:bodyPr/>
                    <a:lstStyle/>
                    <a:p>
                      <a:pPr marL="0" marR="0">
                        <a:lnSpc>
                          <a:spcPct val="115000"/>
                        </a:lnSpc>
                        <a:spcBef>
                          <a:spcPts val="0"/>
                        </a:spcBef>
                        <a:spcAft>
                          <a:spcPts val="0"/>
                        </a:spcAft>
                      </a:pPr>
                      <a:r>
                        <a:rPr lang="en-US" sz="2400" dirty="0" smtClean="0">
                          <a:solidFill>
                            <a:schemeClr val="tx1"/>
                          </a:solidFill>
                          <a:latin typeface="Calibri"/>
                          <a:ea typeface="Calibri"/>
                          <a:cs typeface="Times New Roman"/>
                        </a:rPr>
                        <a:t>2</a:t>
                      </a:r>
                      <a:endParaRPr lang="en-US" sz="2400" dirty="0">
                        <a:solidFill>
                          <a:schemeClr val="tx1"/>
                        </a:solidFill>
                        <a:latin typeface="Calibri"/>
                        <a:ea typeface="Calibri"/>
                        <a:cs typeface="Times New Roman"/>
                      </a:endParaRPr>
                    </a:p>
                  </a:txBody>
                  <a:tcPr marL="57828" marR="57828"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Oversampled</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150</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0.4</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4.5</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128.5</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r>
              <a:tr h="482600">
                <a:tc>
                  <a:txBody>
                    <a:bodyPr/>
                    <a:lstStyle/>
                    <a:p>
                      <a:pPr marL="0" marR="0">
                        <a:lnSpc>
                          <a:spcPct val="115000"/>
                        </a:lnSpc>
                        <a:spcBef>
                          <a:spcPts val="0"/>
                        </a:spcBef>
                        <a:spcAft>
                          <a:spcPts val="0"/>
                        </a:spcAft>
                      </a:pPr>
                      <a:r>
                        <a:rPr lang="en-US" sz="2400" dirty="0" smtClean="0">
                          <a:solidFill>
                            <a:schemeClr val="tx1"/>
                          </a:solidFill>
                          <a:latin typeface="Calibri"/>
                          <a:ea typeface="Calibri"/>
                          <a:cs typeface="Times New Roman"/>
                        </a:rPr>
                        <a:t>8</a:t>
                      </a:r>
                      <a:endParaRPr lang="en-US" sz="2400" dirty="0">
                        <a:solidFill>
                          <a:schemeClr val="tx1"/>
                        </a:solidFill>
                        <a:latin typeface="Calibri"/>
                        <a:ea typeface="Calibri"/>
                        <a:cs typeface="Times New Roman"/>
                      </a:endParaRPr>
                    </a:p>
                  </a:txBody>
                  <a:tcPr marL="57828" marR="57828"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Oversampled</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150</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0.6</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9.9</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100.7</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r>
              <a:tr h="482600">
                <a:tc>
                  <a:txBody>
                    <a:bodyPr/>
                    <a:lstStyle/>
                    <a:p>
                      <a:pPr marL="0" marR="0">
                        <a:lnSpc>
                          <a:spcPct val="115000"/>
                        </a:lnSpc>
                        <a:spcBef>
                          <a:spcPts val="0"/>
                        </a:spcBef>
                        <a:spcAft>
                          <a:spcPts val="0"/>
                        </a:spcAft>
                      </a:pPr>
                      <a:r>
                        <a:rPr lang="en-US" sz="2400" dirty="0" smtClean="0">
                          <a:solidFill>
                            <a:schemeClr val="tx1"/>
                          </a:solidFill>
                          <a:latin typeface="Calibri"/>
                          <a:ea typeface="Calibri"/>
                          <a:cs typeface="Times New Roman"/>
                        </a:rPr>
                        <a:t>5</a:t>
                      </a:r>
                      <a:endParaRPr lang="en-US" sz="2400" dirty="0">
                        <a:solidFill>
                          <a:schemeClr val="tx1"/>
                        </a:solidFill>
                        <a:latin typeface="Calibri"/>
                        <a:ea typeface="Calibri"/>
                        <a:cs typeface="Times New Roman"/>
                      </a:endParaRPr>
                    </a:p>
                  </a:txBody>
                  <a:tcPr marL="57828" marR="57828"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Oversampled</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150</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0.5</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7.4</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107.2</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r>
              <a:tr h="482600">
                <a:tc>
                  <a:txBody>
                    <a:bodyPr/>
                    <a:lstStyle/>
                    <a:p>
                      <a:pPr marL="0" marR="0">
                        <a:lnSpc>
                          <a:spcPct val="115000"/>
                        </a:lnSpc>
                        <a:spcBef>
                          <a:spcPts val="0"/>
                        </a:spcBef>
                        <a:spcAft>
                          <a:spcPts val="0"/>
                        </a:spcAft>
                      </a:pPr>
                      <a:r>
                        <a:rPr lang="en-US" sz="2400" dirty="0" smtClean="0">
                          <a:solidFill>
                            <a:schemeClr val="tx1"/>
                          </a:solidFill>
                          <a:latin typeface="Calibri"/>
                          <a:ea typeface="Calibri"/>
                          <a:cs typeface="Times New Roman"/>
                        </a:rPr>
                        <a:t>3</a:t>
                      </a:r>
                      <a:endParaRPr lang="en-US" sz="2400" dirty="0">
                        <a:solidFill>
                          <a:schemeClr val="tx1"/>
                        </a:solidFill>
                        <a:latin typeface="Calibri"/>
                        <a:ea typeface="Calibri"/>
                        <a:cs typeface="Times New Roman"/>
                      </a:endParaRPr>
                    </a:p>
                  </a:txBody>
                  <a:tcPr marL="57828" marR="57828"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Undersampled</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150</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0.4</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9.6</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dirty="0" smtClean="0">
                          <a:solidFill>
                            <a:schemeClr val="tx1"/>
                          </a:solidFill>
                          <a:latin typeface="Calibri"/>
                          <a:ea typeface="Times New Roman"/>
                          <a:cs typeface="Times New Roman"/>
                        </a:rPr>
                        <a:t>113.2</a:t>
                      </a:r>
                      <a:endParaRPr lang="en-US" sz="2400" dirty="0">
                        <a:solidFill>
                          <a:schemeClr val="tx1"/>
                        </a:solidFill>
                        <a:latin typeface="Calibri"/>
                        <a:ea typeface="Calibri"/>
                        <a:cs typeface="Times New Roman"/>
                      </a:endParaRPr>
                    </a:p>
                  </a:txBody>
                  <a:tcPr marL="57828" marR="57828"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r>
            </a:tbl>
          </a:graphicData>
        </a:graphic>
      </p:graphicFrame>
      <p:sp>
        <p:nvSpPr>
          <p:cNvPr id="5" name="Rectangle 4"/>
          <p:cNvSpPr/>
          <p:nvPr/>
        </p:nvSpPr>
        <p:spPr>
          <a:xfrm>
            <a:off x="1219200" y="152400"/>
            <a:ext cx="6858000" cy="584775"/>
          </a:xfrm>
          <a:prstGeom prst="rect">
            <a:avLst/>
          </a:prstGeom>
        </p:spPr>
        <p:txBody>
          <a:bodyPr wrap="square">
            <a:spAutoFit/>
          </a:bodyPr>
          <a:lstStyle/>
          <a:p>
            <a:pPr algn="ctr"/>
            <a:r>
              <a:rPr lang="en-US" sz="3200" dirty="0" smtClean="0">
                <a:solidFill>
                  <a:srgbClr val="FFFF99"/>
                </a:solidFill>
                <a:latin typeface="Comic Sans MS" pitchFamily="66" charset="0"/>
              </a:rPr>
              <a:t>10 best performing </a:t>
            </a:r>
            <a:r>
              <a:rPr lang="en-US" sz="3200" dirty="0" err="1" smtClean="0">
                <a:solidFill>
                  <a:srgbClr val="FFFF99"/>
                </a:solidFill>
                <a:latin typeface="Comic Sans MS" pitchFamily="66" charset="0"/>
              </a:rPr>
              <a:t>cRF</a:t>
            </a:r>
            <a:r>
              <a:rPr lang="en-US" sz="3200" dirty="0" smtClean="0">
                <a:solidFill>
                  <a:srgbClr val="FFFF99"/>
                </a:solidFill>
                <a:latin typeface="Comic Sans MS" pitchFamily="66" charset="0"/>
              </a:rPr>
              <a:t> models</a:t>
            </a:r>
            <a:endParaRPr lang="en-US" sz="3200" dirty="0">
              <a:solidFill>
                <a:srgbClr val="FFFF99"/>
              </a:solidFill>
              <a:latin typeface="Comic Sans MS" pitchFamily="66"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12622</TotalTime>
  <Words>1675</Words>
  <Application>Microsoft Office PowerPoint</Application>
  <PresentationFormat>On-screen Show (4:3)</PresentationFormat>
  <Paragraphs>353</Paragraphs>
  <Slides>35</Slides>
  <Notes>14</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Spatial Decision Support for Assessing Impacts of Atmospheric Sulfur Deposition on Aquatic Ecosystems in the Southern Appalachian Region</vt:lpstr>
      <vt:lpstr>Overview</vt:lpstr>
      <vt:lpstr>Slide 3</vt:lpstr>
      <vt:lpstr>Niche modeling methods</vt:lpstr>
      <vt:lpstr>Slide 5</vt:lpstr>
      <vt:lpstr>Results “Well-buffered”                    “Poorly buffered”</vt:lpstr>
      <vt:lpstr>Slide 7</vt:lpstr>
      <vt:lpstr>Slide 8</vt:lpstr>
      <vt:lpstr>Slide 9</vt:lpstr>
      <vt:lpstr>Slide 10</vt:lpstr>
      <vt:lpstr>Slide 11</vt:lpstr>
      <vt:lpstr>Slide 12</vt:lpstr>
      <vt:lpstr>BCw Results</vt:lpstr>
      <vt:lpstr>Slide 14</vt:lpstr>
      <vt:lpstr>Slide 15</vt:lpstr>
      <vt:lpstr>Slide 16</vt:lpstr>
      <vt:lpstr>Outline – inputs to logic</vt:lpstr>
      <vt:lpstr>Biological Resources </vt:lpstr>
      <vt:lpstr>Biological Response: Insect Richness</vt:lpstr>
      <vt:lpstr>Biological Response: Fish Richness</vt:lpstr>
      <vt:lpstr>Slide 21</vt:lpstr>
      <vt:lpstr>Slide 22</vt:lpstr>
      <vt:lpstr>Measured ANC  </vt:lpstr>
      <vt:lpstr>Predicted ANC  </vt:lpstr>
      <vt:lpstr>Slide 25</vt:lpstr>
      <vt:lpstr>Attribute ANC to NHD Streams   </vt:lpstr>
      <vt:lpstr>Sulfur Critical Loads - SSWC </vt:lpstr>
      <vt:lpstr>BCw Methods</vt:lpstr>
      <vt:lpstr>Slide 29</vt:lpstr>
      <vt:lpstr>Slide 30</vt:lpstr>
      <vt:lpstr>Logic to assess aquatic impact</vt:lpstr>
      <vt:lpstr>Evaluated logic for Great Smoky Mountain National Park</vt:lpstr>
      <vt:lpstr>Uncertainty in biological response</vt:lpstr>
      <vt:lpstr>Uncertainty in exceedance ratio</vt:lpstr>
      <vt:lpstr>Slide 35</vt:lpstr>
    </vt:vector>
  </TitlesOfParts>
  <Company>Forest Service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phessburg</dc:creator>
  <cp:lastModifiedBy>kreynolds</cp:lastModifiedBy>
  <cp:revision>81</cp:revision>
  <dcterms:created xsi:type="dcterms:W3CDTF">2010-10-05T21:28:06Z</dcterms:created>
  <dcterms:modified xsi:type="dcterms:W3CDTF">2011-12-21T22:09:38Z</dcterms:modified>
</cp:coreProperties>
</file>